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64" r:id="rId2"/>
    <p:sldId id="291" r:id="rId3"/>
    <p:sldId id="295" r:id="rId4"/>
    <p:sldId id="296" r:id="rId5"/>
    <p:sldId id="297" r:id="rId6"/>
    <p:sldId id="298" r:id="rId7"/>
    <p:sldId id="299" r:id="rId8"/>
    <p:sldId id="305" r:id="rId9"/>
    <p:sldId id="311" r:id="rId10"/>
    <p:sldId id="307" r:id="rId11"/>
    <p:sldId id="310" r:id="rId12"/>
    <p:sldId id="300" r:id="rId13"/>
    <p:sldId id="301" r:id="rId14"/>
    <p:sldId id="302" r:id="rId15"/>
    <p:sldId id="303" r:id="rId16"/>
    <p:sldId id="304" r:id="rId17"/>
    <p:sldId id="309" r:id="rId18"/>
    <p:sldId id="285" r:id="rId19"/>
  </p:sldIdLst>
  <p:sldSz cx="9906000" cy="6858000" type="A4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69CA"/>
    <a:srgbClr val="3359B7"/>
    <a:srgbClr val="FFFFBD"/>
    <a:srgbClr val="00B050"/>
    <a:srgbClr val="E35B65"/>
    <a:srgbClr val="DFFF8F"/>
    <a:srgbClr val="9FDE00"/>
    <a:srgbClr val="E4EAF8"/>
    <a:srgbClr val="244188"/>
    <a:srgbClr val="E7E7E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-1572" y="-480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13" d="100"/>
          <a:sy n="113" d="100"/>
        </p:scale>
        <p:origin x="1326" y="10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="" xmlns:a16="http://schemas.microsoft.com/office/drawing/2014/main" id="{5381D6A6-8165-4A7A-83D5-E45D6A8B93A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6ABC6C97-7632-4E1A-9A1A-A2E4D4ACA67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4D60FD-E83A-4418-AE06-1B362E5E43FA}" type="datetimeFigureOut">
              <a:rPr lang="ru-RU" smtClean="0"/>
              <a:pPr/>
              <a:t>10.11.2017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241602D4-41B9-40D9-B3F1-4DEB1D41EFD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144F46C3-8D4A-4E01-9140-A3CD1FB7D86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953AB9-6E00-48BB-95E7-23708FD61F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287476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1D5090-F55E-4AE2-9C44-C5813A04BE04}" type="datetimeFigureOut">
              <a:rPr lang="ru-RU" smtClean="0"/>
              <a:pPr/>
              <a:t>10.11.2017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00363" y="857250"/>
            <a:ext cx="334327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46E5A3-628E-4DB7-AEFF-0838768C23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29732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Обложка - природ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38C333F6-6F5C-481E-AAE4-EF3FC54FC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8050"/>
          <a:stretch/>
        </p:blipFill>
        <p:spPr>
          <a:xfrm>
            <a:off x="176875" y="179938"/>
            <a:ext cx="9729125" cy="66780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03125" y="899586"/>
            <a:ext cx="8420100" cy="2415114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3125" y="3347041"/>
            <a:ext cx="8420100" cy="168798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3275" y="6523563"/>
            <a:ext cx="2228850" cy="154849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solidFill>
                  <a:schemeClr val="tx1">
                    <a:lumMod val="10000"/>
                    <a:lumOff val="90000"/>
                  </a:schemeClr>
                </a:solidFill>
              </a:defRPr>
            </a:lvl1pPr>
          </a:lstStyle>
          <a:p>
            <a:fld id="{34753082-B9E3-4C23-A63A-91052545F55B}" type="datetime1">
              <a:rPr lang="ru-RU" smtClean="0"/>
              <a:pPr/>
              <a:t>10.11.2017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00000" y="6523564"/>
            <a:ext cx="3343275" cy="154849"/>
          </a:xfrm>
          <a:prstGeom prst="rect">
            <a:avLst/>
          </a:prstGeom>
        </p:spPr>
        <p:txBody>
          <a:bodyPr anchor="ctr"/>
          <a:lstStyle>
            <a:lvl1pPr algn="l">
              <a:defRPr sz="1000">
                <a:solidFill>
                  <a:schemeClr val="tx1">
                    <a:lumMod val="10000"/>
                    <a:lumOff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36E82FA8-D897-42D4-85AB-6C03CD078D0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785" y="5746784"/>
            <a:ext cx="2566440" cy="93162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67375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Обложка - молоде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8AE37BF5-D684-40D1-AC0B-BE0C437661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037"/>
          <a:stretch/>
        </p:blipFill>
        <p:spPr>
          <a:xfrm>
            <a:off x="176874" y="179942"/>
            <a:ext cx="9729127" cy="6689283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8FD65AA8-4D99-48CA-A851-0AD490C4AA79}"/>
              </a:ext>
            </a:extLst>
          </p:cNvPr>
          <p:cNvSpPr/>
          <p:nvPr userDrawn="1"/>
        </p:nvSpPr>
        <p:spPr>
          <a:xfrm>
            <a:off x="176875" y="179942"/>
            <a:ext cx="9729126" cy="6678058"/>
          </a:xfrm>
          <a:prstGeom prst="rect">
            <a:avLst/>
          </a:prstGeom>
          <a:gradFill flip="none" rotWithShape="1">
            <a:gsLst>
              <a:gs pos="35000">
                <a:schemeClr val="accent1">
                  <a:alpha val="10000"/>
                </a:schemeClr>
              </a:gs>
              <a:gs pos="100000">
                <a:schemeClr val="accent2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6CB54DC1-7F9E-4043-A6BF-BA277CC54279}"/>
              </a:ext>
            </a:extLst>
          </p:cNvPr>
          <p:cNvSpPr/>
          <p:nvPr userDrawn="1"/>
        </p:nvSpPr>
        <p:spPr>
          <a:xfrm>
            <a:off x="171450" y="161925"/>
            <a:ext cx="9734550" cy="6696075"/>
          </a:xfrm>
          <a:prstGeom prst="rect">
            <a:avLst/>
          </a:prstGeom>
          <a:solidFill>
            <a:schemeClr val="bg2">
              <a:lumMod val="75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1374C806-054C-4811-AA71-FA64EC0E650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785" y="5746012"/>
            <a:ext cx="2568566" cy="932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03125" y="899586"/>
            <a:ext cx="8420100" cy="2415114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3125" y="3347041"/>
            <a:ext cx="8420100" cy="168798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3275" y="6523563"/>
            <a:ext cx="2228850" cy="154849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solidFill>
                  <a:schemeClr val="tx1">
                    <a:lumMod val="10000"/>
                    <a:lumOff val="90000"/>
                  </a:schemeClr>
                </a:solidFill>
              </a:defRPr>
            </a:lvl1pPr>
          </a:lstStyle>
          <a:p>
            <a:fld id="{56E4AFBF-314B-4B65-A893-D3A63543E830}" type="datetime1">
              <a:rPr lang="ru-RU" smtClean="0"/>
              <a:pPr/>
              <a:t>10.11.2017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00000" y="6523564"/>
            <a:ext cx="3343275" cy="154849"/>
          </a:xfrm>
          <a:prstGeom prst="rect">
            <a:avLst/>
          </a:prstGeom>
        </p:spPr>
        <p:txBody>
          <a:bodyPr anchor="ctr"/>
          <a:lstStyle>
            <a:lvl1pPr algn="l">
              <a:defRPr sz="1000">
                <a:solidFill>
                  <a:schemeClr val="tx1">
                    <a:lumMod val="10000"/>
                    <a:lumOff val="90000"/>
                  </a:schemeClr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73327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делите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6CB54DC1-7F9E-4043-A6BF-BA277CC54279}"/>
              </a:ext>
            </a:extLst>
          </p:cNvPr>
          <p:cNvSpPr/>
          <p:nvPr userDrawn="1"/>
        </p:nvSpPr>
        <p:spPr>
          <a:xfrm>
            <a:off x="171450" y="161925"/>
            <a:ext cx="9734550" cy="6696075"/>
          </a:xfrm>
          <a:prstGeom prst="rect">
            <a:avLst/>
          </a:prstGeom>
          <a:gradFill>
            <a:gsLst>
              <a:gs pos="35000">
                <a:schemeClr val="tx2"/>
              </a:gs>
              <a:gs pos="100000">
                <a:schemeClr val="accent2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F31B8BB0-81A5-4003-8FC9-5A69EB8767D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2950" y="1122364"/>
            <a:ext cx="8420100" cy="773112"/>
          </a:xfrm>
          <a:prstGeom prst="rect">
            <a:avLst/>
          </a:prstGeom>
        </p:spPr>
        <p:txBody>
          <a:bodyPr anchor="t"/>
          <a:lstStyle>
            <a:lvl1pPr algn="l"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1/ Названия раздела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="" xmlns:a16="http://schemas.microsoft.com/office/drawing/2014/main" id="{867DEB5F-1F4C-41A2-B221-BB55D65DD3A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447800" y="1969618"/>
            <a:ext cx="7715250" cy="328818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Подраздел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Подраздел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Подраздел</a:t>
            </a:r>
          </a:p>
        </p:txBody>
      </p:sp>
    </p:spTree>
    <p:extLst>
      <p:ext uri="{BB962C8B-B14F-4D97-AF65-F5344CB8AC3E}">
        <p14:creationId xmlns="" xmlns:p14="http://schemas.microsoft.com/office/powerpoint/2010/main" val="32192406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Внутренняя страница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6CB54DC1-7F9E-4043-A6BF-BA277CC54279}"/>
              </a:ext>
            </a:extLst>
          </p:cNvPr>
          <p:cNvSpPr/>
          <p:nvPr userDrawn="1"/>
        </p:nvSpPr>
        <p:spPr>
          <a:xfrm>
            <a:off x="-8550" y="0"/>
            <a:ext cx="9914550" cy="6858000"/>
          </a:xfrm>
          <a:prstGeom prst="rect">
            <a:avLst/>
          </a:prstGeom>
          <a:gradFill>
            <a:gsLst>
              <a:gs pos="100000">
                <a:schemeClr val="tx2">
                  <a:alpha val="47000"/>
                  <a:lumMod val="20000"/>
                  <a:lumOff val="80000"/>
                </a:schemeClr>
              </a:gs>
              <a:gs pos="100000">
                <a:schemeClr val="accent2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8666" y="179585"/>
            <a:ext cx="6111487" cy="544763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solidFill>
                  <a:srgbClr val="2A4A9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000" y="910521"/>
            <a:ext cx="9546000" cy="55097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2A4A96"/>
                </a:solidFill>
              </a:defRPr>
            </a:lvl1pPr>
            <a:lvl2pPr marL="457200" indent="0">
              <a:buNone/>
              <a:defRPr sz="1600">
                <a:solidFill>
                  <a:srgbClr val="2A4A96"/>
                </a:solidFill>
              </a:defRPr>
            </a:lvl2pPr>
            <a:lvl3pPr marL="914400" indent="0">
              <a:buNone/>
              <a:defRPr sz="1600">
                <a:solidFill>
                  <a:srgbClr val="2A4A96"/>
                </a:solidFill>
              </a:defRPr>
            </a:lvl3pPr>
            <a:lvl4pPr marL="1371600" indent="0">
              <a:buNone/>
              <a:defRPr sz="1600">
                <a:solidFill>
                  <a:srgbClr val="2A4A96"/>
                </a:solidFill>
              </a:defRPr>
            </a:lvl4pPr>
            <a:lvl5pPr marL="1828800" indent="0">
              <a:buNone/>
              <a:defRPr sz="1600">
                <a:solidFill>
                  <a:srgbClr val="2A4A96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70154" y="-7629"/>
            <a:ext cx="735846" cy="720000"/>
          </a:xfrm>
          <a:prstGeom prst="rect">
            <a:avLst/>
          </a:prstGeom>
        </p:spPr>
        <p:txBody>
          <a:bodyPr anchor="ctr"/>
          <a:lstStyle>
            <a:lvl1pPr algn="ctr">
              <a:defRPr sz="1200" b="1">
                <a:solidFill>
                  <a:srgbClr val="2A4A96"/>
                </a:solidFill>
              </a:defRPr>
            </a:lvl1pPr>
          </a:lstStyle>
          <a:p>
            <a:fld id="{50220C65-87E1-41EE-AB98-C162971EDF1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" name="Date Placeholder 3">
            <a:extLst>
              <a:ext uri="{FF2B5EF4-FFF2-40B4-BE49-F238E27FC236}">
                <a16:creationId xmlns="" xmlns:a16="http://schemas.microsoft.com/office/drawing/2014/main" id="{1757C9E5-5CAF-4F6F-A554-D59BE80F09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19875" y="6523563"/>
            <a:ext cx="2228850" cy="154849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solidFill>
                  <a:schemeClr val="accent3"/>
                </a:solidFill>
              </a:defRPr>
            </a:lvl1pPr>
          </a:lstStyle>
          <a:p>
            <a:fld id="{5B276F98-CF06-40BD-9888-BCE003C110F9}" type="datetime1">
              <a:rPr lang="ru-RU" smtClean="0"/>
              <a:pPr/>
              <a:t>10.11.2017</a:t>
            </a:fld>
            <a:endParaRPr lang="ru-RU"/>
          </a:p>
        </p:txBody>
      </p:sp>
      <p:sp>
        <p:nvSpPr>
          <p:cNvPr id="16" name="Footer Placeholder 4">
            <a:extLst>
              <a:ext uri="{FF2B5EF4-FFF2-40B4-BE49-F238E27FC236}">
                <a16:creationId xmlns="" xmlns:a16="http://schemas.microsoft.com/office/drawing/2014/main" id="{961D78D9-0EA9-438A-BD47-517FA7E8D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6100" y="6523565"/>
            <a:ext cx="7343775" cy="154848"/>
          </a:xfrm>
          <a:prstGeom prst="rect">
            <a:avLst/>
          </a:prstGeom>
        </p:spPr>
        <p:txBody>
          <a:bodyPr anchor="ctr"/>
          <a:lstStyle>
            <a:lvl1pPr algn="l">
              <a:defRPr sz="1000">
                <a:solidFill>
                  <a:schemeClr val="accent3"/>
                </a:solidFill>
              </a:defRPr>
            </a:lvl1pPr>
          </a:lstStyle>
          <a:p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36E82FA8-D897-42D4-85AB-6C03CD078D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79" y="0"/>
            <a:ext cx="2566440" cy="93162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65578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Внутренняя страниц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7777466B-CB92-4FB6-A38C-35B85317DA40}"/>
              </a:ext>
            </a:extLst>
          </p:cNvPr>
          <p:cNvSpPr/>
          <p:nvPr userDrawn="1"/>
        </p:nvSpPr>
        <p:spPr>
          <a:xfrm>
            <a:off x="9186000" y="-7629"/>
            <a:ext cx="720000" cy="72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b="1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00" y="179585"/>
            <a:ext cx="8810154" cy="544763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800" b="1"/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000" y="910521"/>
            <a:ext cx="3972900" cy="55097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70154" y="-7629"/>
            <a:ext cx="735846" cy="720000"/>
          </a:xfrm>
          <a:prstGeom prst="rect">
            <a:avLst/>
          </a:prstGeom>
        </p:spPr>
        <p:txBody>
          <a:bodyPr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50220C65-87E1-41EE-AB98-C162971EDF1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" name="Date Placeholder 3">
            <a:extLst>
              <a:ext uri="{FF2B5EF4-FFF2-40B4-BE49-F238E27FC236}">
                <a16:creationId xmlns="" xmlns:a16="http://schemas.microsoft.com/office/drawing/2014/main" id="{1757C9E5-5CAF-4F6F-A554-D59BE80F09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19875" y="6523563"/>
            <a:ext cx="2228850" cy="154849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solidFill>
                  <a:schemeClr val="accent3"/>
                </a:solidFill>
              </a:defRPr>
            </a:lvl1pPr>
          </a:lstStyle>
          <a:p>
            <a:fld id="{5C97F4CD-DF6A-48F3-AD63-8083B37597FB}" type="datetime1">
              <a:rPr lang="ru-RU" smtClean="0"/>
              <a:pPr/>
              <a:t>10.11.2017</a:t>
            </a:fld>
            <a:endParaRPr lang="ru-RU"/>
          </a:p>
        </p:txBody>
      </p:sp>
      <p:sp>
        <p:nvSpPr>
          <p:cNvPr id="16" name="Footer Placeholder 4">
            <a:extLst>
              <a:ext uri="{FF2B5EF4-FFF2-40B4-BE49-F238E27FC236}">
                <a16:creationId xmlns="" xmlns:a16="http://schemas.microsoft.com/office/drawing/2014/main" id="{961D78D9-0EA9-438A-BD47-517FA7E8D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6100" y="6523565"/>
            <a:ext cx="7343775" cy="154848"/>
          </a:xfrm>
          <a:prstGeom prst="rect">
            <a:avLst/>
          </a:prstGeom>
        </p:spPr>
        <p:txBody>
          <a:bodyPr anchor="ctr"/>
          <a:lstStyle>
            <a:lvl1pPr algn="l">
              <a:defRPr sz="1000">
                <a:solidFill>
                  <a:schemeClr val="accent3"/>
                </a:solidFill>
              </a:defRPr>
            </a:lvl1pPr>
          </a:lstStyle>
          <a:p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C34331D3-7203-43A3-AA49-13C6AF742C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215" y="922498"/>
            <a:ext cx="5497785" cy="549778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9234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нутренняя страница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1A07035F-C2D1-4115-A5CF-3D2AFEEC2E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83" t="6435" r="78" b="7352"/>
          <a:stretch/>
        </p:blipFill>
        <p:spPr>
          <a:xfrm>
            <a:off x="176099" y="910520"/>
            <a:ext cx="9549901" cy="5509763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7777466B-CB92-4FB6-A38C-35B85317DA40}"/>
              </a:ext>
            </a:extLst>
          </p:cNvPr>
          <p:cNvSpPr/>
          <p:nvPr userDrawn="1"/>
        </p:nvSpPr>
        <p:spPr>
          <a:xfrm>
            <a:off x="9186000" y="-7629"/>
            <a:ext cx="720000" cy="72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b="1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00" y="179585"/>
            <a:ext cx="8810154" cy="544763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8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70154" y="-7629"/>
            <a:ext cx="735846" cy="720000"/>
          </a:xfrm>
          <a:prstGeom prst="rect">
            <a:avLst/>
          </a:prstGeom>
        </p:spPr>
        <p:txBody>
          <a:bodyPr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50220C65-87E1-41EE-AB98-C162971EDF1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" name="Date Placeholder 3">
            <a:extLst>
              <a:ext uri="{FF2B5EF4-FFF2-40B4-BE49-F238E27FC236}">
                <a16:creationId xmlns="" xmlns:a16="http://schemas.microsoft.com/office/drawing/2014/main" id="{1757C9E5-5CAF-4F6F-A554-D59BE80F09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19875" y="6523563"/>
            <a:ext cx="2228850" cy="154849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solidFill>
                  <a:schemeClr val="accent3"/>
                </a:solidFill>
              </a:defRPr>
            </a:lvl1pPr>
          </a:lstStyle>
          <a:p>
            <a:fld id="{F1708B84-5855-4FDD-A655-D2DE8B0F9227}" type="datetime1">
              <a:rPr lang="ru-RU" smtClean="0"/>
              <a:pPr/>
              <a:t>10.11.2017</a:t>
            </a:fld>
            <a:endParaRPr lang="ru-RU"/>
          </a:p>
        </p:txBody>
      </p:sp>
      <p:sp>
        <p:nvSpPr>
          <p:cNvPr id="16" name="Footer Placeholder 4">
            <a:extLst>
              <a:ext uri="{FF2B5EF4-FFF2-40B4-BE49-F238E27FC236}">
                <a16:creationId xmlns="" xmlns:a16="http://schemas.microsoft.com/office/drawing/2014/main" id="{961D78D9-0EA9-438A-BD47-517FA7E8D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6100" y="6523565"/>
            <a:ext cx="7343775" cy="154848"/>
          </a:xfrm>
          <a:prstGeom prst="rect">
            <a:avLst/>
          </a:prstGeom>
        </p:spPr>
        <p:txBody>
          <a:bodyPr anchor="ctr"/>
          <a:lstStyle>
            <a:lvl1pPr algn="l">
              <a:defRPr sz="1000">
                <a:solidFill>
                  <a:schemeClr val="accent3"/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30324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ительная блож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6CB54DC1-7F9E-4043-A6BF-BA277CC54279}"/>
              </a:ext>
            </a:extLst>
          </p:cNvPr>
          <p:cNvSpPr/>
          <p:nvPr userDrawn="1"/>
        </p:nvSpPr>
        <p:spPr>
          <a:xfrm>
            <a:off x="171450" y="161925"/>
            <a:ext cx="9734550" cy="6696075"/>
          </a:xfrm>
          <a:prstGeom prst="rect">
            <a:avLst/>
          </a:prstGeom>
          <a:gradFill>
            <a:gsLst>
              <a:gs pos="35000">
                <a:schemeClr val="tx2"/>
              </a:gs>
              <a:gs pos="100000">
                <a:schemeClr val="accent2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36A09F66-A163-417B-A575-69AACAD6A9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785" y="5746012"/>
            <a:ext cx="2568566" cy="9324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3275" y="6523563"/>
            <a:ext cx="2228850" cy="154849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solidFill>
                  <a:schemeClr val="tx1">
                    <a:lumMod val="10000"/>
                    <a:lumOff val="90000"/>
                  </a:schemeClr>
                </a:solidFill>
              </a:defRPr>
            </a:lvl1pPr>
          </a:lstStyle>
          <a:p>
            <a:fld id="{4ACD4951-445D-4F6E-8BEE-28BF2D7309B5}" type="datetime1">
              <a:rPr lang="ru-RU" smtClean="0"/>
              <a:pPr/>
              <a:t>10.11.2017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00000" y="6523564"/>
            <a:ext cx="3343275" cy="154849"/>
          </a:xfrm>
          <a:prstGeom prst="rect">
            <a:avLst/>
          </a:prstGeom>
        </p:spPr>
        <p:txBody>
          <a:bodyPr anchor="ctr"/>
          <a:lstStyle>
            <a:lvl1pPr algn="l">
              <a:defRPr sz="1000">
                <a:solidFill>
                  <a:schemeClr val="tx1">
                    <a:lumMod val="10000"/>
                    <a:lumOff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F31B8BB0-81A5-4003-8FC9-5A69EB8767D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2950" y="1122363"/>
            <a:ext cx="8420100" cy="2387600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Спасибо 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="" xmlns:a16="http://schemas.microsoft.com/office/drawing/2014/main" id="{867DEB5F-1F4C-41A2-B221-BB55D65DD3A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2950" y="3569818"/>
            <a:ext cx="8420100" cy="168798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за внимание!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18622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573454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2" r:id="rId3"/>
    <p:sldLayoutId id="2147483662" r:id="rId4"/>
    <p:sldLayoutId id="2147483684" r:id="rId5"/>
    <p:sldLayoutId id="2147483685" r:id="rId6"/>
    <p:sldLayoutId id="2147483683" r:id="rId7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дзаголовок 2"/>
          <p:cNvSpPr txBox="1">
            <a:spLocks/>
          </p:cNvSpPr>
          <p:nvPr/>
        </p:nvSpPr>
        <p:spPr>
          <a:xfrm>
            <a:off x="323850" y="5533147"/>
            <a:ext cx="9417801" cy="98566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A4A96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Тихомиров Сергей Владимирович,</a:t>
            </a: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A4A96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заместитель начальника отдела проектирования информационных систем ФГБУ «ФЦТ»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2A4A96"/>
              </a:solidFill>
              <a:effectLst/>
              <a:uLnTx/>
              <a:uFillTx/>
              <a:latin typeface="+mj-lt"/>
              <a:ea typeface="+mn-ea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7497" y="1255381"/>
            <a:ext cx="9313933" cy="333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3900" b="1" dirty="0" smtClean="0">
                <a:solidFill>
                  <a:srgbClr val="213975"/>
                </a:solidFill>
                <a:latin typeface="+mj-lt"/>
              </a:rPr>
              <a:t>Информационно-технологическое обеспечение проведения опытной эксплуатации технологического решения для проведения итогового устного собеседования по русскому языку в 9 классе</a:t>
            </a:r>
          </a:p>
        </p:txBody>
      </p:sp>
    </p:spTree>
    <p:extLst>
      <p:ext uri="{BB962C8B-B14F-4D97-AF65-F5344CB8AC3E}">
        <p14:creationId xmlns="" xmlns:p14="http://schemas.microsoft.com/office/powerpoint/2010/main" val="137739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7560" y="688341"/>
            <a:ext cx="4608193" cy="610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2743200" y="189110"/>
            <a:ext cx="7128502" cy="544763"/>
          </a:xfrm>
        </p:spPr>
        <p:txBody>
          <a:bodyPr/>
          <a:lstStyle/>
          <a:p>
            <a:pPr algn="ctr"/>
            <a:r>
              <a:rPr lang="ru-RU" sz="3200" dirty="0" smtClean="0"/>
              <a:t>Ведомость учёта проведения ИС</a:t>
            </a:r>
            <a:endParaRPr lang="ru-RU" sz="32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530516" y="3216645"/>
            <a:ext cx="2002104" cy="735270"/>
          </a:xfrm>
          <a:prstGeom prst="roundRect">
            <a:avLst>
              <a:gd name="adj" fmla="val 7911"/>
            </a:avLst>
          </a:prstGeom>
          <a:solidFill>
            <a:schemeClr val="accent5">
              <a:lumMod val="60000"/>
              <a:lumOff val="40000"/>
              <a:alpha val="34902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C0C0C"/>
                </a:solidFill>
                <a:latin typeface="Century Gothic"/>
              </a:rPr>
              <a:t>Заполняются</a:t>
            </a:r>
          </a:p>
          <a:p>
            <a:pPr algn="ctr"/>
            <a:r>
              <a:rPr lang="ru-RU" sz="2000" b="1" dirty="0" smtClean="0">
                <a:solidFill>
                  <a:srgbClr val="0C0C0C"/>
                </a:solidFill>
                <a:latin typeface="Century Gothic"/>
              </a:rPr>
              <a:t>в ОО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83821" y="1425476"/>
            <a:ext cx="737367" cy="193774"/>
          </a:xfrm>
          <a:prstGeom prst="rect">
            <a:avLst/>
          </a:prstGeom>
          <a:solidFill>
            <a:srgbClr val="E35B65">
              <a:alpha val="2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003551" y="2853826"/>
            <a:ext cx="215900" cy="1089524"/>
          </a:xfrm>
          <a:prstGeom prst="rect">
            <a:avLst/>
          </a:prstGeom>
          <a:solidFill>
            <a:srgbClr val="E35B65">
              <a:alpha val="2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006911" y="6406515"/>
            <a:ext cx="2050864" cy="119062"/>
          </a:xfrm>
          <a:prstGeom prst="rect">
            <a:avLst/>
          </a:prstGeom>
          <a:solidFill>
            <a:srgbClr val="E35B65">
              <a:alpha val="2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5250180" y="6406515"/>
            <a:ext cx="943310" cy="119062"/>
          </a:xfrm>
          <a:prstGeom prst="rect">
            <a:avLst/>
          </a:prstGeom>
          <a:solidFill>
            <a:srgbClr val="E35B65">
              <a:alpha val="2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6383823" y="6406515"/>
            <a:ext cx="885657" cy="119062"/>
          </a:xfrm>
          <a:prstGeom prst="rect">
            <a:avLst/>
          </a:prstGeom>
          <a:solidFill>
            <a:srgbClr val="E35B65">
              <a:alpha val="2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6644" y="1556792"/>
            <a:ext cx="2662279" cy="1043873"/>
          </a:xfrm>
          <a:prstGeom prst="roundRect">
            <a:avLst>
              <a:gd name="adj" fmla="val 8065"/>
            </a:avLst>
          </a:prstGeom>
          <a:solidFill>
            <a:srgbClr val="FFFFBD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C0C0C"/>
                </a:solidFill>
                <a:latin typeface="Century Gothic"/>
              </a:rPr>
              <a:t>«</a:t>
            </a:r>
            <a:r>
              <a:rPr lang="ru-RU" sz="2000" b="1" dirty="0" err="1" smtClean="0">
                <a:solidFill>
                  <a:srgbClr val="0C0C0C"/>
                </a:solidFill>
                <a:latin typeface="Century Gothic"/>
              </a:rPr>
              <a:t>Пустографная</a:t>
            </a:r>
            <a:r>
              <a:rPr lang="ru-RU" sz="2000" b="1" dirty="0" smtClean="0">
                <a:solidFill>
                  <a:srgbClr val="0C0C0C"/>
                </a:solidFill>
                <a:latin typeface="Century Gothic"/>
              </a:rPr>
              <a:t>» ведомость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2842" y="1738103"/>
            <a:ext cx="32893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entury Gothic"/>
              </a:rPr>
              <a:t>!</a:t>
            </a:r>
            <a:endParaRPr lang="ru-RU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006911" y="5733256"/>
            <a:ext cx="2050864" cy="119062"/>
          </a:xfrm>
          <a:prstGeom prst="rect">
            <a:avLst/>
          </a:prstGeom>
          <a:solidFill>
            <a:srgbClr val="E35B65">
              <a:alpha val="2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5250180" y="5733256"/>
            <a:ext cx="943310" cy="119062"/>
          </a:xfrm>
          <a:prstGeom prst="rect">
            <a:avLst/>
          </a:prstGeom>
          <a:solidFill>
            <a:srgbClr val="E35B65">
              <a:alpha val="2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6383823" y="5733256"/>
            <a:ext cx="885657" cy="119062"/>
          </a:xfrm>
          <a:prstGeom prst="rect">
            <a:avLst/>
          </a:prstGeom>
          <a:solidFill>
            <a:srgbClr val="E35B65">
              <a:alpha val="2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5109716" y="1425476"/>
            <a:ext cx="737367" cy="193774"/>
          </a:xfrm>
          <a:prstGeom prst="rect">
            <a:avLst/>
          </a:prstGeom>
          <a:solidFill>
            <a:srgbClr val="E35B65">
              <a:alpha val="2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6543526" y="1425476"/>
            <a:ext cx="737367" cy="193774"/>
          </a:xfrm>
          <a:prstGeom prst="rect">
            <a:avLst/>
          </a:prstGeom>
          <a:solidFill>
            <a:srgbClr val="E35B65">
              <a:alpha val="2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6543526" y="1700808"/>
            <a:ext cx="737367" cy="193774"/>
          </a:xfrm>
          <a:prstGeom prst="rect">
            <a:avLst/>
          </a:prstGeom>
          <a:solidFill>
            <a:srgbClr val="E35B65">
              <a:alpha val="2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3433316" y="2070100"/>
            <a:ext cx="1265684" cy="146050"/>
          </a:xfrm>
          <a:prstGeom prst="rect">
            <a:avLst/>
          </a:prstGeom>
          <a:solidFill>
            <a:srgbClr val="E35B65">
              <a:alpha val="2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5169024" y="2070100"/>
            <a:ext cx="723776" cy="146050"/>
          </a:xfrm>
          <a:prstGeom prst="rect">
            <a:avLst/>
          </a:prstGeom>
          <a:solidFill>
            <a:srgbClr val="E35B65">
              <a:alpha val="2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3277766" y="2853826"/>
            <a:ext cx="1567284" cy="1089524"/>
          </a:xfrm>
          <a:prstGeom prst="rect">
            <a:avLst/>
          </a:prstGeom>
          <a:solidFill>
            <a:srgbClr val="E35B65">
              <a:alpha val="2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4927599" y="2853826"/>
            <a:ext cx="403225" cy="1089524"/>
          </a:xfrm>
          <a:prstGeom prst="rect">
            <a:avLst/>
          </a:prstGeom>
          <a:solidFill>
            <a:srgbClr val="E35B65">
              <a:alpha val="2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5422131" y="2853826"/>
            <a:ext cx="569094" cy="1089524"/>
          </a:xfrm>
          <a:prstGeom prst="rect">
            <a:avLst/>
          </a:prstGeom>
          <a:solidFill>
            <a:srgbClr val="E35B65">
              <a:alpha val="2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6076553" y="2853826"/>
            <a:ext cx="581422" cy="1089524"/>
          </a:xfrm>
          <a:prstGeom prst="rect">
            <a:avLst/>
          </a:prstGeom>
          <a:solidFill>
            <a:srgbClr val="E35B65">
              <a:alpha val="2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6737325" y="2853826"/>
            <a:ext cx="511200" cy="1089524"/>
          </a:xfrm>
          <a:prstGeom prst="rect">
            <a:avLst/>
          </a:prstGeom>
          <a:solidFill>
            <a:srgbClr val="E35B65">
              <a:alpha val="2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7739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3050116" y="189110"/>
            <a:ext cx="6514670" cy="544763"/>
          </a:xfrm>
        </p:spPr>
        <p:txBody>
          <a:bodyPr/>
          <a:lstStyle/>
          <a:p>
            <a:pPr algn="ctr"/>
            <a:r>
              <a:rPr lang="ru-RU" sz="3200" dirty="0" smtClean="0"/>
              <a:t>Протокол эксперта</a:t>
            </a:r>
            <a:endParaRPr lang="ru-RU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64184" y="683709"/>
            <a:ext cx="4339151" cy="6050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7309536" y="2564904"/>
            <a:ext cx="2002104" cy="735270"/>
          </a:xfrm>
          <a:prstGeom prst="roundRect">
            <a:avLst>
              <a:gd name="adj" fmla="val 7911"/>
            </a:avLst>
          </a:prstGeom>
          <a:solidFill>
            <a:schemeClr val="accent5">
              <a:lumMod val="60000"/>
              <a:lumOff val="40000"/>
              <a:alpha val="34902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C0C0C"/>
                </a:solidFill>
                <a:latin typeface="Century Gothic"/>
              </a:rPr>
              <a:t>Заполняются</a:t>
            </a:r>
          </a:p>
          <a:p>
            <a:pPr algn="ctr"/>
            <a:r>
              <a:rPr lang="ru-RU" sz="2000" b="1" dirty="0" smtClean="0">
                <a:solidFill>
                  <a:srgbClr val="0C0C0C"/>
                </a:solidFill>
                <a:latin typeface="Century Gothic"/>
              </a:rPr>
              <a:t>в ОО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44121" y="1060450"/>
            <a:ext cx="3509142" cy="352272"/>
          </a:xfrm>
          <a:prstGeom prst="rect">
            <a:avLst/>
          </a:prstGeom>
          <a:solidFill>
            <a:srgbClr val="E35B65">
              <a:alpha val="2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544121" y="1412776"/>
            <a:ext cx="737367" cy="352272"/>
          </a:xfrm>
          <a:prstGeom prst="rect">
            <a:avLst/>
          </a:prstGeom>
          <a:solidFill>
            <a:srgbClr val="E35B65">
              <a:alpha val="2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929185" y="1412776"/>
            <a:ext cx="737367" cy="352272"/>
          </a:xfrm>
          <a:prstGeom prst="rect">
            <a:avLst/>
          </a:prstGeom>
          <a:solidFill>
            <a:srgbClr val="E35B65">
              <a:alpha val="2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311626" y="1412776"/>
            <a:ext cx="737367" cy="352272"/>
          </a:xfrm>
          <a:prstGeom prst="rect">
            <a:avLst/>
          </a:prstGeom>
          <a:solidFill>
            <a:srgbClr val="E35B65">
              <a:alpha val="2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058721" y="2084289"/>
            <a:ext cx="937392" cy="254099"/>
          </a:xfrm>
          <a:prstGeom prst="rect">
            <a:avLst/>
          </a:prstGeom>
          <a:solidFill>
            <a:srgbClr val="E35B65">
              <a:alpha val="2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058721" y="2536326"/>
            <a:ext cx="937392" cy="649787"/>
          </a:xfrm>
          <a:prstGeom prst="rect">
            <a:avLst/>
          </a:prstGeom>
          <a:solidFill>
            <a:srgbClr val="E35B65">
              <a:alpha val="2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058721" y="3409950"/>
            <a:ext cx="937392" cy="519113"/>
          </a:xfrm>
          <a:prstGeom prst="rect">
            <a:avLst/>
          </a:prstGeom>
          <a:solidFill>
            <a:srgbClr val="E35B65">
              <a:alpha val="2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058721" y="4134791"/>
            <a:ext cx="937392" cy="518171"/>
          </a:xfrm>
          <a:prstGeom prst="rect">
            <a:avLst/>
          </a:prstGeom>
          <a:solidFill>
            <a:srgbClr val="E35B65">
              <a:alpha val="2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058721" y="4869161"/>
            <a:ext cx="937392" cy="217190"/>
          </a:xfrm>
          <a:prstGeom prst="rect">
            <a:avLst/>
          </a:prstGeom>
          <a:solidFill>
            <a:srgbClr val="E35B65">
              <a:alpha val="2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058721" y="5301208"/>
            <a:ext cx="937392" cy="661442"/>
          </a:xfrm>
          <a:prstGeom prst="rect">
            <a:avLst/>
          </a:prstGeom>
          <a:solidFill>
            <a:srgbClr val="E35B65">
              <a:alpha val="2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582471" y="6162675"/>
            <a:ext cx="446854" cy="119062"/>
          </a:xfrm>
          <a:prstGeom prst="rect">
            <a:avLst/>
          </a:prstGeom>
          <a:solidFill>
            <a:srgbClr val="E35B65">
              <a:alpha val="2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6561554" y="6162675"/>
            <a:ext cx="446854" cy="119062"/>
          </a:xfrm>
          <a:prstGeom prst="rect">
            <a:avLst/>
          </a:prstGeom>
          <a:solidFill>
            <a:srgbClr val="E35B65">
              <a:alpha val="2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892611" y="6406515"/>
            <a:ext cx="1993714" cy="119062"/>
          </a:xfrm>
          <a:prstGeom prst="rect">
            <a:avLst/>
          </a:prstGeom>
          <a:solidFill>
            <a:srgbClr val="E35B65">
              <a:alpha val="2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5067300" y="6406515"/>
            <a:ext cx="943310" cy="119062"/>
          </a:xfrm>
          <a:prstGeom prst="rect">
            <a:avLst/>
          </a:prstGeom>
          <a:solidFill>
            <a:srgbClr val="E35B65">
              <a:alpha val="2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6124743" y="6406515"/>
            <a:ext cx="885657" cy="119062"/>
          </a:xfrm>
          <a:prstGeom prst="rect">
            <a:avLst/>
          </a:prstGeom>
          <a:solidFill>
            <a:srgbClr val="E35B65">
              <a:alpha val="2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6644" y="3140968"/>
            <a:ext cx="2662279" cy="1043873"/>
          </a:xfrm>
          <a:prstGeom prst="roundRect">
            <a:avLst>
              <a:gd name="adj" fmla="val 8065"/>
            </a:avLst>
          </a:prstGeom>
          <a:solidFill>
            <a:srgbClr val="FFFFBD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C0C0C"/>
                </a:solidFill>
                <a:latin typeface="Century Gothic"/>
              </a:rPr>
              <a:t>«</a:t>
            </a:r>
            <a:r>
              <a:rPr lang="ru-RU" sz="2000" b="1" dirty="0" err="1" smtClean="0">
                <a:solidFill>
                  <a:srgbClr val="0C0C0C"/>
                </a:solidFill>
                <a:latin typeface="Century Gothic"/>
              </a:rPr>
              <a:t>Пустографная</a:t>
            </a:r>
            <a:r>
              <a:rPr lang="ru-RU" sz="2000" b="1" dirty="0" smtClean="0">
                <a:solidFill>
                  <a:srgbClr val="0C0C0C"/>
                </a:solidFill>
                <a:latin typeface="Century Gothic"/>
              </a:rPr>
              <a:t>» ведомость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32842" y="3322279"/>
            <a:ext cx="32893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entury Gothic"/>
              </a:rPr>
              <a:t>!</a:t>
            </a:r>
            <a:endParaRPr lang="ru-RU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7739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3050116" y="189110"/>
            <a:ext cx="6514670" cy="544763"/>
          </a:xfrm>
        </p:spPr>
        <p:txBody>
          <a:bodyPr/>
          <a:lstStyle/>
          <a:p>
            <a:pPr algn="ctr"/>
            <a:r>
              <a:rPr lang="ru-RU" sz="3200" dirty="0" smtClean="0"/>
              <a:t>4. Внесение сведений о результатах</a:t>
            </a:r>
            <a:endParaRPr lang="ru-RU" sz="32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190500" y="1093670"/>
            <a:ext cx="9563100" cy="18876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</a:pPr>
            <a:r>
              <a:rPr lang="ru-RU" sz="2000" b="1" dirty="0" smtClean="0">
                <a:latin typeface="+mj-lt"/>
              </a:rPr>
              <a:t>Для внесения сведений о результатах итогового собеседования:</a:t>
            </a:r>
          </a:p>
          <a:p>
            <a:pPr marL="457200" indent="-457200" defTabSz="91440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2000" dirty="0" smtClean="0">
                <a:latin typeface="+mj-lt"/>
              </a:rPr>
              <a:t>На уровне ОО обеспечивается установка ПО «</a:t>
            </a:r>
            <a:r>
              <a:rPr lang="ru-RU" sz="2000" b="1" dirty="0" smtClean="0">
                <a:latin typeface="+mj-lt"/>
              </a:rPr>
              <a:t>Результаты итогового собеседования</a:t>
            </a:r>
            <a:r>
              <a:rPr lang="ru-RU" sz="2000" dirty="0" smtClean="0">
                <a:latin typeface="+mj-lt"/>
              </a:rPr>
              <a:t>».</a:t>
            </a:r>
          </a:p>
          <a:p>
            <a:pPr marL="457200" indent="-457200" defTabSz="91440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2000" dirty="0" smtClean="0">
                <a:latin typeface="+mj-lt"/>
              </a:rPr>
              <a:t>В ПО «Результаты итогового собеседования» загружается </a:t>
            </a:r>
            <a:r>
              <a:rPr lang="en-US" sz="2000" b="1" dirty="0" smtClean="0">
                <a:latin typeface="+mj-lt"/>
              </a:rPr>
              <a:t>XML </a:t>
            </a:r>
            <a:r>
              <a:rPr lang="ru-RU" sz="2000" b="1" dirty="0" smtClean="0">
                <a:latin typeface="+mj-lt"/>
              </a:rPr>
              <a:t>файл </a:t>
            </a:r>
            <a:r>
              <a:rPr lang="ru-RU" sz="2000" dirty="0" smtClean="0">
                <a:latin typeface="+mj-lt"/>
              </a:rPr>
              <a:t>со списком участников: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480" y="3044426"/>
            <a:ext cx="9261392" cy="3552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898426" y="4293583"/>
            <a:ext cx="1101824" cy="2307242"/>
          </a:xfrm>
          <a:prstGeom prst="rect">
            <a:avLst/>
          </a:prstGeom>
          <a:solidFill>
            <a:srgbClr val="00B050">
              <a:alpha val="2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2422426" y="4293583"/>
            <a:ext cx="673199" cy="2307242"/>
          </a:xfrm>
          <a:prstGeom prst="rect">
            <a:avLst/>
          </a:prstGeom>
          <a:solidFill>
            <a:srgbClr val="00B050">
              <a:alpha val="2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1822351" y="3398233"/>
            <a:ext cx="235049" cy="157767"/>
          </a:xfrm>
          <a:prstGeom prst="rect">
            <a:avLst/>
          </a:prstGeom>
          <a:solidFill>
            <a:srgbClr val="00B050">
              <a:alpha val="2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3130451" y="3417283"/>
            <a:ext cx="235049" cy="157767"/>
          </a:xfrm>
          <a:prstGeom prst="rect">
            <a:avLst/>
          </a:prstGeom>
          <a:solidFill>
            <a:srgbClr val="00B050">
              <a:alpha val="2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5313040" y="3417283"/>
            <a:ext cx="2332360" cy="157767"/>
          </a:xfrm>
          <a:prstGeom prst="rect">
            <a:avLst/>
          </a:prstGeom>
          <a:solidFill>
            <a:srgbClr val="00B050">
              <a:alpha val="2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4737001" y="3595083"/>
            <a:ext cx="628749" cy="157767"/>
          </a:xfrm>
          <a:prstGeom prst="rect">
            <a:avLst/>
          </a:prstGeom>
          <a:solidFill>
            <a:srgbClr val="00B050">
              <a:alpha val="2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1813888" y="3625233"/>
            <a:ext cx="241489" cy="113288"/>
          </a:xfrm>
          <a:prstGeom prst="rect">
            <a:avLst/>
          </a:prstGeom>
          <a:solidFill>
            <a:srgbClr val="E35B65">
              <a:alpha val="2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3080792" y="3625233"/>
            <a:ext cx="341858" cy="95867"/>
          </a:xfrm>
          <a:prstGeom prst="rect">
            <a:avLst/>
          </a:prstGeom>
          <a:solidFill>
            <a:srgbClr val="E35B65">
              <a:alpha val="2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2029788" y="4285632"/>
            <a:ext cx="332412" cy="2312017"/>
          </a:xfrm>
          <a:prstGeom prst="rect">
            <a:avLst/>
          </a:prstGeom>
          <a:solidFill>
            <a:srgbClr val="E35B65">
              <a:alpha val="2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3152800" y="4285632"/>
            <a:ext cx="5305400" cy="2312017"/>
          </a:xfrm>
          <a:prstGeom prst="rect">
            <a:avLst/>
          </a:prstGeom>
          <a:solidFill>
            <a:srgbClr val="E35B65">
              <a:alpha val="2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7739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3050116" y="189110"/>
            <a:ext cx="6514670" cy="544763"/>
          </a:xfrm>
        </p:spPr>
        <p:txBody>
          <a:bodyPr/>
          <a:lstStyle/>
          <a:p>
            <a:pPr algn="ctr"/>
            <a:r>
              <a:rPr lang="ru-RU" sz="3200" dirty="0" smtClean="0"/>
              <a:t>4. Внесение сведений о результатах</a:t>
            </a:r>
            <a:endParaRPr lang="ru-RU" sz="32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190500" y="1093670"/>
            <a:ext cx="9563100" cy="4585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</a:pPr>
            <a:r>
              <a:rPr lang="ru-RU" sz="2000" b="1" dirty="0" smtClean="0">
                <a:latin typeface="+mj-lt"/>
              </a:rPr>
              <a:t>Технический специалист:</a:t>
            </a:r>
          </a:p>
          <a:p>
            <a:pPr marL="457200" indent="-457200" defTabSz="91440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2000" dirty="0" smtClean="0">
                <a:latin typeface="+mj-lt"/>
              </a:rPr>
              <a:t>используя </a:t>
            </a:r>
            <a:r>
              <a:rPr lang="ru-RU" sz="2000" u="sng" dirty="0" smtClean="0">
                <a:solidFill>
                  <a:srgbClr val="00B0F0"/>
                </a:solidFill>
                <a:latin typeface="+mj-lt"/>
              </a:rPr>
              <a:t>ведомость учета проведения итогового собеседования в аудитории</a:t>
            </a:r>
            <a:r>
              <a:rPr lang="ru-RU" sz="2000" dirty="0" smtClean="0">
                <a:latin typeface="+mj-lt"/>
              </a:rPr>
              <a:t> и </a:t>
            </a:r>
            <a:r>
              <a:rPr lang="ru-RU" sz="2000" u="sng" dirty="0" smtClean="0">
                <a:solidFill>
                  <a:srgbClr val="00B0F0"/>
                </a:solidFill>
                <a:latin typeface="+mj-lt"/>
              </a:rPr>
              <a:t>протоколы экспертов для оценивания ответов участников итогового собеседования</a:t>
            </a:r>
            <a:r>
              <a:rPr lang="ru-RU" sz="2000" dirty="0" smtClean="0">
                <a:latin typeface="+mj-lt"/>
              </a:rPr>
              <a:t>, переносит в форму:</a:t>
            </a:r>
          </a:p>
          <a:p>
            <a:pPr marL="914400" lvl="1" indent="-457200" defTabSz="914400">
              <a:lnSpc>
                <a:spcPct val="90000"/>
              </a:lnSpc>
              <a:buFont typeface="Century Gothic" pitchFamily="34" charset="0"/>
              <a:buChar char="―"/>
            </a:pPr>
            <a:r>
              <a:rPr lang="ru-RU" sz="2000" dirty="0" smtClean="0">
                <a:latin typeface="+mj-lt"/>
              </a:rPr>
              <a:t>код ОО</a:t>
            </a:r>
          </a:p>
          <a:p>
            <a:pPr marL="914400" lvl="1" indent="-457200" defTabSz="914400">
              <a:lnSpc>
                <a:spcPct val="90000"/>
              </a:lnSpc>
              <a:buFont typeface="Century Gothic" pitchFamily="34" charset="0"/>
              <a:buChar char="―"/>
            </a:pPr>
            <a:r>
              <a:rPr lang="ru-RU" sz="2000" dirty="0" smtClean="0">
                <a:latin typeface="+mj-lt"/>
              </a:rPr>
              <a:t>код МСУ</a:t>
            </a:r>
          </a:p>
          <a:p>
            <a:pPr marL="914400" lvl="1" indent="-457200" defTabSz="914400">
              <a:lnSpc>
                <a:spcPct val="90000"/>
              </a:lnSpc>
              <a:buFont typeface="Century Gothic" pitchFamily="34" charset="0"/>
              <a:buChar char="―"/>
            </a:pPr>
            <a:r>
              <a:rPr lang="ru-RU" sz="2000" dirty="0" smtClean="0">
                <a:latin typeface="+mj-lt"/>
              </a:rPr>
              <a:t>номер кабинета</a:t>
            </a:r>
          </a:p>
          <a:p>
            <a:pPr marL="914400" lvl="1" indent="-457200" defTabSz="914400">
              <a:lnSpc>
                <a:spcPct val="90000"/>
              </a:lnSpc>
              <a:buFont typeface="Century Gothic" pitchFamily="34" charset="0"/>
              <a:buChar char="―"/>
            </a:pPr>
            <a:r>
              <a:rPr lang="ru-RU" sz="2000" dirty="0" smtClean="0">
                <a:latin typeface="+mj-lt"/>
              </a:rPr>
              <a:t>ФИО эксперта</a:t>
            </a:r>
          </a:p>
          <a:p>
            <a:pPr marL="914400" lvl="1" indent="-457200" defTabSz="914400">
              <a:lnSpc>
                <a:spcPct val="90000"/>
              </a:lnSpc>
              <a:buFont typeface="Century Gothic" pitchFamily="34" charset="0"/>
              <a:buChar char="―"/>
            </a:pPr>
            <a:r>
              <a:rPr lang="ru-RU" sz="2000" dirty="0" smtClean="0">
                <a:latin typeface="+mj-lt"/>
              </a:rPr>
              <a:t>номер варианта</a:t>
            </a:r>
          </a:p>
          <a:p>
            <a:pPr marL="914400" lvl="1" indent="-457200" defTabSz="914400">
              <a:lnSpc>
                <a:spcPct val="90000"/>
              </a:lnSpc>
              <a:buFont typeface="Century Gothic" pitchFamily="34" charset="0"/>
              <a:buChar char="―"/>
            </a:pPr>
            <a:r>
              <a:rPr lang="ru-RU" sz="2000" dirty="0" smtClean="0">
                <a:latin typeface="+mj-lt"/>
              </a:rPr>
              <a:t>баллы согласно критериям оценивания</a:t>
            </a:r>
          </a:p>
          <a:p>
            <a:pPr marL="914400" lvl="1" indent="-457200" defTabSz="914400">
              <a:lnSpc>
                <a:spcPct val="90000"/>
              </a:lnSpc>
              <a:buFont typeface="Century Gothic" pitchFamily="34" charset="0"/>
              <a:buChar char="―"/>
            </a:pPr>
            <a:r>
              <a:rPr lang="ru-RU" sz="2000" dirty="0" smtClean="0">
                <a:latin typeface="+mj-lt"/>
              </a:rPr>
              <a:t>общий балл</a:t>
            </a:r>
          </a:p>
          <a:p>
            <a:pPr marL="914400" lvl="1" indent="-457200" defTabSz="914400">
              <a:lnSpc>
                <a:spcPct val="90000"/>
              </a:lnSpc>
              <a:buFont typeface="Century Gothic" pitchFamily="34" charset="0"/>
              <a:buChar char="―"/>
            </a:pPr>
            <a:r>
              <a:rPr lang="ru-RU" sz="2000" dirty="0" smtClean="0">
                <a:latin typeface="+mj-lt"/>
              </a:rPr>
              <a:t>метку зачет/незачет;</a:t>
            </a:r>
          </a:p>
          <a:p>
            <a:pPr marL="457200" indent="-457200" defTabSz="91440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2000" dirty="0" smtClean="0">
                <a:latin typeface="+mj-lt"/>
              </a:rPr>
              <a:t>сохраняет итоги в специальном XML формате.</a:t>
            </a:r>
          </a:p>
          <a:p>
            <a:pPr marL="457200" indent="-457200" defTabSz="91440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+mj-lt"/>
              <a:buAutoNum type="arabicPeriod"/>
            </a:pPr>
            <a:endParaRPr lang="ru-RU" sz="2000" dirty="0" smtClean="0"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7739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3050116" y="189110"/>
            <a:ext cx="6514670" cy="544763"/>
          </a:xfrm>
        </p:spPr>
        <p:txBody>
          <a:bodyPr/>
          <a:lstStyle/>
          <a:p>
            <a:pPr algn="ctr"/>
            <a:r>
              <a:rPr lang="ru-RU" sz="3200" dirty="0" smtClean="0"/>
              <a:t>4. Внесение сведений о результатах</a:t>
            </a:r>
            <a:endParaRPr lang="ru-RU" sz="3200" dirty="0"/>
          </a:p>
        </p:txBody>
      </p:sp>
      <p:grpSp>
        <p:nvGrpSpPr>
          <p:cNvPr id="19" name="Группа 18"/>
          <p:cNvGrpSpPr/>
          <p:nvPr/>
        </p:nvGrpSpPr>
        <p:grpSpPr>
          <a:xfrm>
            <a:off x="85725" y="1552575"/>
            <a:ext cx="9757864" cy="3953991"/>
            <a:chOff x="619125" y="1666875"/>
            <a:chExt cx="8258175" cy="3346301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3608" t="9311" r="10441"/>
            <a:stretch>
              <a:fillRect/>
            </a:stretch>
          </p:blipFill>
          <p:spPr bwMode="auto">
            <a:xfrm>
              <a:off x="619125" y="1666875"/>
              <a:ext cx="8258175" cy="33426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Прямоугольник 5"/>
            <p:cNvSpPr/>
            <p:nvPr/>
          </p:nvSpPr>
          <p:spPr>
            <a:xfrm>
              <a:off x="921849" y="2619598"/>
              <a:ext cx="1143054" cy="2393578"/>
            </a:xfrm>
            <a:prstGeom prst="rect">
              <a:avLst/>
            </a:prstGeom>
            <a:solidFill>
              <a:srgbClr val="00B050">
                <a:alpha val="2588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2502876" y="2619598"/>
              <a:ext cx="698390" cy="2393578"/>
            </a:xfrm>
            <a:prstGeom prst="rect">
              <a:avLst/>
            </a:prstGeom>
            <a:solidFill>
              <a:srgbClr val="00B050">
                <a:alpha val="2588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1880347" y="1690744"/>
              <a:ext cx="243844" cy="163671"/>
            </a:xfrm>
            <a:prstGeom prst="rect">
              <a:avLst/>
            </a:prstGeom>
            <a:solidFill>
              <a:srgbClr val="00B050">
                <a:alpha val="2588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3237395" y="1710507"/>
              <a:ext cx="243844" cy="163671"/>
            </a:xfrm>
            <a:prstGeom prst="rect">
              <a:avLst/>
            </a:prstGeom>
            <a:solidFill>
              <a:srgbClr val="00B050">
                <a:alpha val="2588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5501656" y="1710507"/>
              <a:ext cx="2419636" cy="163671"/>
            </a:xfrm>
            <a:prstGeom prst="rect">
              <a:avLst/>
            </a:prstGeom>
            <a:solidFill>
              <a:srgbClr val="00B050">
                <a:alpha val="2588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4904062" y="1894960"/>
              <a:ext cx="652277" cy="163671"/>
            </a:xfrm>
            <a:prstGeom prst="rect">
              <a:avLst/>
            </a:prstGeom>
            <a:solidFill>
              <a:srgbClr val="00B050">
                <a:alpha val="2588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1871567" y="1926239"/>
              <a:ext cx="250525" cy="117527"/>
            </a:xfrm>
            <a:prstGeom prst="rect">
              <a:avLst/>
            </a:prstGeom>
            <a:solidFill>
              <a:srgbClr val="E35B65">
                <a:alpha val="2588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3185878" y="1926239"/>
              <a:ext cx="354650" cy="99454"/>
            </a:xfrm>
            <a:prstGeom prst="rect">
              <a:avLst/>
            </a:prstGeom>
            <a:solidFill>
              <a:srgbClr val="E35B65">
                <a:alpha val="2588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2095546" y="2611349"/>
              <a:ext cx="344851" cy="2398532"/>
            </a:xfrm>
            <a:prstGeom prst="rect">
              <a:avLst/>
            </a:prstGeom>
            <a:solidFill>
              <a:srgbClr val="E35B65">
                <a:alpha val="2588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3260581" y="2611349"/>
              <a:ext cx="5503926" cy="2398532"/>
            </a:xfrm>
            <a:prstGeom prst="rect">
              <a:avLst/>
            </a:prstGeom>
            <a:solidFill>
              <a:srgbClr val="E35B65">
                <a:alpha val="2588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="" xmlns:p14="http://schemas.microsoft.com/office/powerpoint/2010/main" val="137739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3050116" y="189110"/>
            <a:ext cx="6514670" cy="544763"/>
          </a:xfrm>
        </p:spPr>
        <p:txBody>
          <a:bodyPr/>
          <a:lstStyle/>
          <a:p>
            <a:pPr algn="ctr"/>
            <a:r>
              <a:rPr lang="ru-RU" sz="3200" dirty="0" smtClean="0"/>
              <a:t>4. Внесение сведений о результатах</a:t>
            </a:r>
            <a:endParaRPr lang="ru-RU" sz="32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190500" y="1412776"/>
            <a:ext cx="9563100" cy="18876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</a:pPr>
            <a:r>
              <a:rPr lang="ru-RU" sz="2800" b="1" dirty="0" smtClean="0">
                <a:latin typeface="+mj-lt"/>
              </a:rPr>
              <a:t>Передача в РЦОИ несколькими способами:</a:t>
            </a:r>
          </a:p>
          <a:p>
            <a:pPr marL="457200" indent="-457200" defTabSz="91440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2400" dirty="0" smtClean="0">
                <a:latin typeface="+mj-lt"/>
              </a:rPr>
              <a:t>на отчуждаемых носителях информации </a:t>
            </a:r>
            <a:r>
              <a:rPr lang="en-US" sz="2400" dirty="0" smtClean="0">
                <a:latin typeface="+mj-lt"/>
              </a:rPr>
              <a:t>CD, Flash-</a:t>
            </a:r>
            <a:r>
              <a:rPr lang="ru-RU" sz="2400" dirty="0" smtClean="0">
                <a:latin typeface="+mj-lt"/>
              </a:rPr>
              <a:t>носители в виде архивов с паролем</a:t>
            </a:r>
          </a:p>
          <a:p>
            <a:pPr marL="457200" indent="-457200" defTabSz="91440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2400" dirty="0" smtClean="0">
                <a:latin typeface="+mj-lt"/>
              </a:rPr>
              <a:t>по защищенной сети передачи данных</a:t>
            </a:r>
          </a:p>
        </p:txBody>
      </p:sp>
      <p:pic>
        <p:nvPicPr>
          <p:cNvPr id="4" name="Picture 2" descr="Картинки по запросу важно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65850" y="3881437"/>
            <a:ext cx="2568575" cy="25685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37739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3050116" y="189110"/>
            <a:ext cx="6514670" cy="544763"/>
          </a:xfrm>
        </p:spPr>
        <p:txBody>
          <a:bodyPr/>
          <a:lstStyle/>
          <a:p>
            <a:pPr algn="ctr"/>
            <a:r>
              <a:rPr lang="ru-RU" sz="3200" dirty="0" smtClean="0"/>
              <a:t>5.Загрузка результатов в РИС</a:t>
            </a:r>
            <a:endParaRPr lang="ru-RU" sz="32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190500" y="1093670"/>
            <a:ext cx="9563100" cy="16106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</a:pPr>
            <a:r>
              <a:rPr lang="ru-RU" sz="2000" b="1" dirty="0" smtClean="0">
                <a:latin typeface="+mj-lt"/>
              </a:rPr>
              <a:t>Для загрузки результатов в РИС на уровне РЦОИ обеспечивается:</a:t>
            </a:r>
          </a:p>
          <a:p>
            <a:pPr marL="457200" indent="-457200" defTabSz="91440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2000" dirty="0" smtClean="0">
                <a:latin typeface="+mj-lt"/>
              </a:rPr>
              <a:t>Приём </a:t>
            </a:r>
            <a:r>
              <a:rPr lang="en-US" sz="2000" dirty="0" smtClean="0">
                <a:latin typeface="+mj-lt"/>
              </a:rPr>
              <a:t>XML-</a:t>
            </a:r>
            <a:r>
              <a:rPr lang="ru-RU" sz="2000" dirty="0" smtClean="0">
                <a:latin typeface="+mj-lt"/>
              </a:rPr>
              <a:t>файлов от каждой школы;</a:t>
            </a:r>
          </a:p>
          <a:p>
            <a:pPr marL="457200" indent="-457200" defTabSz="91440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2000" dirty="0" smtClean="0">
                <a:latin typeface="+mj-lt"/>
              </a:rPr>
              <a:t>Загрузка </a:t>
            </a:r>
            <a:r>
              <a:rPr lang="en-US" sz="2000" dirty="0" smtClean="0">
                <a:latin typeface="+mj-lt"/>
              </a:rPr>
              <a:t>XML-</a:t>
            </a:r>
            <a:r>
              <a:rPr lang="ru-RU" sz="2000" dirty="0" smtClean="0">
                <a:latin typeface="+mj-lt"/>
              </a:rPr>
              <a:t>файлов с результатами в региональную БД при помощи ПО «Импорт ГИА-9».</a:t>
            </a:r>
          </a:p>
        </p:txBody>
      </p:sp>
      <p:sp>
        <p:nvSpPr>
          <p:cNvPr id="4098" name="AutoShape 2" descr="Картинки по запросу database.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0" name="AutoShape 4" descr="Картинки по запросу database.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2" name="AutoShape 6" descr="Картинки по запросу database.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Picture 4" descr="Картинки по запросу контроль.icon"/>
          <p:cNvPicPr>
            <a:picLocks noChangeAspect="1" noChangeArrowheads="1"/>
          </p:cNvPicPr>
          <p:nvPr/>
        </p:nvPicPr>
        <p:blipFill>
          <a:blip r:embed="rId2" cstate="print"/>
          <a:srcRect t="8263" b="8511"/>
          <a:stretch>
            <a:fillRect/>
          </a:stretch>
        </p:blipFill>
        <p:spPr bwMode="auto">
          <a:xfrm>
            <a:off x="2425698" y="2824120"/>
            <a:ext cx="4375347" cy="3641416"/>
          </a:xfrm>
          <a:prstGeom prst="rect">
            <a:avLst/>
          </a:prstGeom>
          <a:noFill/>
        </p:spPr>
      </p:pic>
      <p:pic>
        <p:nvPicPr>
          <p:cNvPr id="2" name="Picture 2" descr="Картинки по запросу контроль.ic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29064" y="4622278"/>
            <a:ext cx="1968516" cy="19685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37739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3050116" y="189110"/>
            <a:ext cx="6514670" cy="544763"/>
          </a:xfrm>
        </p:spPr>
        <p:txBody>
          <a:bodyPr/>
          <a:lstStyle/>
          <a:p>
            <a:pPr algn="ctr"/>
            <a:r>
              <a:rPr lang="ru-RU" sz="3200" dirty="0" smtClean="0"/>
              <a:t>5.Загрузка результатов в РИС</a:t>
            </a:r>
            <a:endParaRPr lang="ru-RU" sz="3200" dirty="0"/>
          </a:p>
        </p:txBody>
      </p:sp>
      <p:sp>
        <p:nvSpPr>
          <p:cNvPr id="4098" name="AutoShape 2" descr="Картинки по запросу database.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0" name="AutoShape 4" descr="Картинки по запросу database.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2" name="AutoShape 6" descr="Картинки по запросу database.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4" name="Picture 8" descr="database 5 ic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1469" y="2060848"/>
            <a:ext cx="2789311" cy="2789311"/>
          </a:xfrm>
          <a:prstGeom prst="rect">
            <a:avLst/>
          </a:prstGeom>
          <a:noFill/>
        </p:spPr>
      </p:pic>
      <p:pic>
        <p:nvPicPr>
          <p:cNvPr id="24" name="Picture 8" descr="database 5 icon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92D05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667941" y="3629248"/>
            <a:ext cx="1440160" cy="1440160"/>
          </a:xfrm>
          <a:prstGeom prst="rect">
            <a:avLst/>
          </a:prstGeom>
          <a:noFill/>
        </p:spPr>
      </p:pic>
      <p:cxnSp>
        <p:nvCxnSpPr>
          <p:cNvPr id="26" name="Прямая со стрелкой 25"/>
          <p:cNvCxnSpPr/>
          <p:nvPr/>
        </p:nvCxnSpPr>
        <p:spPr>
          <a:xfrm>
            <a:off x="4961384" y="3407593"/>
            <a:ext cx="1584176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8" descr="database 5 icon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92D05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2234407" y="3629248"/>
            <a:ext cx="1440160" cy="1440160"/>
          </a:xfrm>
          <a:prstGeom prst="rect">
            <a:avLst/>
          </a:prstGeom>
          <a:noFill/>
        </p:spPr>
      </p:pic>
      <p:pic>
        <p:nvPicPr>
          <p:cNvPr id="33" name="Picture 8" descr="database 5 icon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92D05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3800872" y="3629248"/>
            <a:ext cx="1440160" cy="1440160"/>
          </a:xfrm>
          <a:prstGeom prst="rect">
            <a:avLst/>
          </a:prstGeom>
          <a:noFill/>
        </p:spPr>
      </p:pic>
      <p:pic>
        <p:nvPicPr>
          <p:cNvPr id="34" name="Picture 8" descr="database 5 icon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92D05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1352600" y="2081733"/>
            <a:ext cx="1440160" cy="1440160"/>
          </a:xfrm>
          <a:prstGeom prst="rect">
            <a:avLst/>
          </a:prstGeom>
          <a:noFill/>
        </p:spPr>
      </p:pic>
      <p:pic>
        <p:nvPicPr>
          <p:cNvPr id="35" name="Picture 8" descr="database 5 icon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92D05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3008784" y="2081733"/>
            <a:ext cx="1440160" cy="1440160"/>
          </a:xfrm>
          <a:prstGeom prst="rect">
            <a:avLst/>
          </a:prstGeom>
          <a:noFill/>
        </p:spPr>
      </p:pic>
      <p:sp>
        <p:nvSpPr>
          <p:cNvPr id="36" name="Прямоугольник 35"/>
          <p:cNvSpPr/>
          <p:nvPr/>
        </p:nvSpPr>
        <p:spPr>
          <a:xfrm>
            <a:off x="1448474" y="5289124"/>
            <a:ext cx="30048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C0C0C"/>
                </a:solidFill>
                <a:latin typeface="Century Gothic"/>
              </a:rPr>
              <a:t>Региональные БД</a:t>
            </a:r>
            <a:endParaRPr lang="ru-RU" sz="2000" b="1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6463708" y="5289124"/>
            <a:ext cx="30048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C0C0C"/>
                </a:solidFill>
                <a:latin typeface="Century Gothic"/>
              </a:rPr>
              <a:t>Федеральная БД</a:t>
            </a:r>
            <a:endParaRPr lang="ru-RU" sz="2000" b="1" dirty="0"/>
          </a:p>
        </p:txBody>
      </p:sp>
    </p:spTree>
    <p:extLst>
      <p:ext uri="{BB962C8B-B14F-4D97-AF65-F5344CB8AC3E}">
        <p14:creationId xmlns="" xmlns:p14="http://schemas.microsoft.com/office/powerpoint/2010/main" val="137739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7203" y="1705619"/>
            <a:ext cx="8569325" cy="909637"/>
          </a:xfrm>
          <a:prstGeom prst="rect">
            <a:avLst/>
          </a:prstGeom>
          <a:effectLst/>
        </p:spPr>
        <p:txBody>
          <a:bodyPr/>
          <a:lstStyle>
            <a:defPPr>
              <a:defRPr lang="ru-RU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defRPr/>
            </a:pPr>
            <a:r>
              <a:rPr lang="ru-RU" sz="9600" dirty="0">
                <a:solidFill>
                  <a:srgbClr val="D22800"/>
                </a:solidFill>
                <a:effectLst/>
                <a:ea typeface="Verdana" pitchFamily="34" charset="0"/>
                <a:cs typeface="Verdana" pitchFamily="34" charset="0"/>
              </a:rPr>
              <a:t>Спасибо за внимание !</a:t>
            </a:r>
          </a:p>
        </p:txBody>
      </p:sp>
    </p:spTree>
    <p:extLst>
      <p:ext uri="{BB962C8B-B14F-4D97-AF65-F5344CB8AC3E}">
        <p14:creationId xmlns="" xmlns:p14="http://schemas.microsoft.com/office/powerpoint/2010/main" val="137739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3050116" y="189110"/>
            <a:ext cx="6111487" cy="544763"/>
          </a:xfrm>
        </p:spPr>
        <p:txBody>
          <a:bodyPr/>
          <a:lstStyle/>
          <a:p>
            <a:pPr algn="ctr"/>
            <a:r>
              <a:rPr lang="ru-RU" sz="3200" dirty="0"/>
              <a:t>Передача ПО в </a:t>
            </a:r>
            <a:r>
              <a:rPr lang="ru-RU" sz="3200" dirty="0" smtClean="0"/>
              <a:t>РЦОИ</a:t>
            </a:r>
            <a:endParaRPr lang="ru-RU" sz="32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90500" y="1554916"/>
            <a:ext cx="9563100" cy="30018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</a:pPr>
            <a:r>
              <a:rPr lang="ru-RU" sz="2400" b="1" dirty="0">
                <a:latin typeface="+mj-lt"/>
              </a:rPr>
              <a:t>ФГБУ «ФЦТ» предоставляет:</a:t>
            </a:r>
          </a:p>
          <a:p>
            <a:pPr defTabSz="91440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</a:pPr>
            <a:endParaRPr lang="ru-RU" sz="1600" dirty="0">
              <a:latin typeface="+mj-lt"/>
            </a:endParaRPr>
          </a:p>
          <a:p>
            <a:pPr marL="342900" lvl="1" indent="-342900" algn="just" defTabSz="91440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+mj-lt"/>
              </a:rPr>
              <a:t>Специализированное ПО «Импорт </a:t>
            </a:r>
            <a:r>
              <a:rPr lang="ru-RU" sz="2000" dirty="0">
                <a:latin typeface="+mj-lt"/>
              </a:rPr>
              <a:t>ГИА-9</a:t>
            </a:r>
            <a:r>
              <a:rPr lang="ru-RU" sz="2000" dirty="0" smtClean="0">
                <a:latin typeface="+mj-lt"/>
              </a:rPr>
              <a:t>»:</a:t>
            </a:r>
          </a:p>
          <a:p>
            <a:pPr marL="800100" lvl="2" indent="-342900" algn="just" defTabSz="91440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+mj-lt"/>
              </a:rPr>
              <a:t>уровня РЦОИ для </a:t>
            </a:r>
            <a:r>
              <a:rPr lang="ru-RU" sz="2000" dirty="0">
                <a:latin typeface="+mj-lt"/>
              </a:rPr>
              <a:t>загрузки сведений в </a:t>
            </a:r>
            <a:r>
              <a:rPr lang="ru-RU" sz="2000" dirty="0" smtClean="0">
                <a:latin typeface="+mj-lt"/>
              </a:rPr>
              <a:t>РИС (</a:t>
            </a:r>
            <a:r>
              <a:rPr lang="ru-RU" sz="2000" b="1" dirty="0" smtClean="0">
                <a:latin typeface="+mj-lt"/>
              </a:rPr>
              <a:t>Модуль Импорт ГИА-9</a:t>
            </a:r>
            <a:r>
              <a:rPr lang="ru-RU" sz="2000" dirty="0" smtClean="0">
                <a:latin typeface="+mj-lt"/>
              </a:rPr>
              <a:t>);</a:t>
            </a:r>
            <a:endParaRPr lang="ru-RU" sz="2000" dirty="0">
              <a:latin typeface="+mj-lt"/>
            </a:endParaRPr>
          </a:p>
          <a:p>
            <a:pPr marL="800100" lvl="2" indent="-342900" algn="just" defTabSz="91440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+mj-lt"/>
              </a:rPr>
              <a:t>уровня </a:t>
            </a:r>
            <a:r>
              <a:rPr lang="ru-RU" sz="2000" dirty="0">
                <a:latin typeface="+mj-lt"/>
              </a:rPr>
              <a:t>ОО для загрузки сведений </a:t>
            </a:r>
            <a:r>
              <a:rPr lang="ru-RU" sz="2000" dirty="0" smtClean="0">
                <a:latin typeface="+mj-lt"/>
              </a:rPr>
              <a:t>о результатах (</a:t>
            </a:r>
            <a:r>
              <a:rPr lang="ru-RU" sz="2000" b="1" dirty="0" smtClean="0">
                <a:latin typeface="+mj-lt"/>
              </a:rPr>
              <a:t>«</a:t>
            </a:r>
            <a:r>
              <a:rPr lang="ru-RU" sz="2000" b="1" dirty="0">
                <a:latin typeface="+mj-lt"/>
              </a:rPr>
              <a:t>Результаты итогового собеседования»</a:t>
            </a:r>
            <a:r>
              <a:rPr lang="ru-RU" sz="2000" dirty="0">
                <a:latin typeface="+mj-lt"/>
              </a:rPr>
              <a:t>).</a:t>
            </a:r>
          </a:p>
          <a:p>
            <a:pPr marL="342900" indent="-342900" defTabSz="91440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sz="1600" dirty="0">
              <a:latin typeface="+mj-lt"/>
            </a:endParaRPr>
          </a:p>
        </p:txBody>
      </p:sp>
      <p:pic>
        <p:nvPicPr>
          <p:cNvPr id="14340" name="Picture 4" descr="Картинки по запросу application icon"/>
          <p:cNvPicPr>
            <a:picLocks noChangeAspect="1" noChangeArrowheads="1"/>
          </p:cNvPicPr>
          <p:nvPr/>
        </p:nvPicPr>
        <p:blipFill>
          <a:blip r:embed="rId2" cstate="print"/>
          <a:srcRect l="18247" r="11233"/>
          <a:stretch>
            <a:fillRect/>
          </a:stretch>
        </p:blipFill>
        <p:spPr bwMode="auto">
          <a:xfrm>
            <a:off x="4864579" y="4200525"/>
            <a:ext cx="2545871" cy="2173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37739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3050116" y="189110"/>
            <a:ext cx="6111487" cy="544763"/>
          </a:xfrm>
        </p:spPr>
        <p:txBody>
          <a:bodyPr/>
          <a:lstStyle/>
          <a:p>
            <a:pPr algn="ctr"/>
            <a:r>
              <a:rPr lang="ru-RU" sz="3200" dirty="0" smtClean="0"/>
              <a:t>Программное обеспечение</a:t>
            </a:r>
            <a:endParaRPr lang="ru-RU" sz="32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431900" y="1124744"/>
            <a:ext cx="1368904" cy="3091206"/>
          </a:xfrm>
          <a:prstGeom prst="roundRect">
            <a:avLst>
              <a:gd name="adj" fmla="val 2598"/>
            </a:avLst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tx1"/>
                </a:solidFill>
                <a:latin typeface="+mj-lt"/>
              </a:rPr>
              <a:t>РЦОИ</a:t>
            </a:r>
            <a:endParaRPr lang="ru-RU" sz="2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423808" y="4329239"/>
            <a:ext cx="1378459" cy="2387149"/>
          </a:xfrm>
          <a:prstGeom prst="roundRect">
            <a:avLst>
              <a:gd name="adj" fmla="val 3471"/>
            </a:avLst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tx1"/>
                </a:solidFill>
                <a:latin typeface="+mj-lt"/>
              </a:rPr>
              <a:t>ОО</a:t>
            </a:r>
            <a:endParaRPr lang="ru-RU" sz="3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76225" y="1314450"/>
            <a:ext cx="8229599" cy="2521176"/>
          </a:xfrm>
          <a:prstGeom prst="roundRect">
            <a:avLst>
              <a:gd name="adj" fmla="val 4401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+mj-lt"/>
              </a:rPr>
              <a:t>ПО «Импорт ГИА-9»</a:t>
            </a:r>
            <a:r>
              <a:rPr lang="en-US" b="1" dirty="0" smtClean="0">
                <a:latin typeface="+mj-lt"/>
              </a:rPr>
              <a:t> </a:t>
            </a:r>
            <a:r>
              <a:rPr lang="ru-RU" b="1" dirty="0" smtClean="0">
                <a:latin typeface="+mj-lt"/>
              </a:rPr>
              <a:t>уровня РЦОИ</a:t>
            </a:r>
          </a:p>
          <a:p>
            <a:pPr algn="ctr"/>
            <a:endParaRPr lang="en-US" b="1" dirty="0" smtClean="0">
              <a:latin typeface="+mj-lt"/>
            </a:endParaRPr>
          </a:p>
          <a:p>
            <a:pPr algn="ctr"/>
            <a:endParaRPr lang="en-US" b="1" dirty="0" smtClean="0">
              <a:latin typeface="+mj-lt"/>
            </a:endParaRPr>
          </a:p>
          <a:p>
            <a:pPr algn="ctr"/>
            <a:endParaRPr lang="en-US" b="1" dirty="0" smtClean="0">
              <a:latin typeface="+mj-lt"/>
            </a:endParaRPr>
          </a:p>
          <a:p>
            <a:pPr algn="ctr"/>
            <a:endParaRPr lang="ru-RU" b="1" dirty="0" smtClean="0">
              <a:latin typeface="+mj-lt"/>
            </a:endParaRPr>
          </a:p>
          <a:p>
            <a:pPr algn="ctr"/>
            <a:endParaRPr lang="ru-RU" dirty="0" smtClean="0">
              <a:latin typeface="+mj-lt"/>
            </a:endParaRPr>
          </a:p>
          <a:p>
            <a:pPr algn="ctr"/>
            <a:endParaRPr lang="ru-RU" dirty="0" smtClean="0">
              <a:latin typeface="+mj-lt"/>
            </a:endParaRPr>
          </a:p>
          <a:p>
            <a:pPr algn="ctr"/>
            <a:endParaRPr lang="ru-RU" dirty="0">
              <a:latin typeface="+mj-lt"/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323809" y="1961687"/>
            <a:ext cx="2052726" cy="1439581"/>
            <a:chOff x="533359" y="1961687"/>
            <a:chExt cx="2052726" cy="1439581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704528" y="2220168"/>
              <a:ext cx="1881557" cy="1181100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err="1" smtClean="0">
                  <a:latin typeface="+mj-lt"/>
                </a:rPr>
                <a:t>Разворачи-вание</a:t>
              </a:r>
              <a:r>
                <a:rPr lang="ru-RU" dirty="0" smtClean="0">
                  <a:latin typeface="+mj-lt"/>
                </a:rPr>
                <a:t> </a:t>
              </a:r>
              <a:r>
                <a:rPr lang="ru-RU" dirty="0" err="1" smtClean="0">
                  <a:latin typeface="+mj-lt"/>
                </a:rPr>
                <a:t>региональ-ной</a:t>
              </a:r>
              <a:r>
                <a:rPr lang="ru-RU" dirty="0" smtClean="0">
                  <a:latin typeface="+mj-lt"/>
                </a:rPr>
                <a:t> БД</a:t>
              </a:r>
              <a:endParaRPr lang="ru-RU" dirty="0">
                <a:latin typeface="+mj-lt"/>
              </a:endParaRPr>
            </a:p>
          </p:txBody>
        </p:sp>
        <p:sp>
          <p:nvSpPr>
            <p:cNvPr id="15" name="Овал 14"/>
            <p:cNvSpPr/>
            <p:nvPr/>
          </p:nvSpPr>
          <p:spPr>
            <a:xfrm>
              <a:off x="533359" y="1961687"/>
              <a:ext cx="486354" cy="48635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tx1"/>
                  </a:solidFill>
                  <a:latin typeface="+mj-lt"/>
                </a:rPr>
                <a:t>1</a:t>
              </a:r>
              <a:endParaRPr lang="ru-RU" sz="2400" b="1" dirty="0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2341578" y="1961687"/>
            <a:ext cx="2049023" cy="1439581"/>
            <a:chOff x="2477575" y="1961687"/>
            <a:chExt cx="2049023" cy="1439581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2645041" y="2220168"/>
              <a:ext cx="1881557" cy="1181100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latin typeface="+mj-lt"/>
                </a:rPr>
                <a:t>Внесение сведений об участниках и ОО</a:t>
              </a:r>
              <a:endParaRPr lang="ru-RU" dirty="0">
                <a:latin typeface="+mj-lt"/>
              </a:endParaRPr>
            </a:p>
          </p:txBody>
        </p:sp>
        <p:sp>
          <p:nvSpPr>
            <p:cNvPr id="16" name="Овал 15"/>
            <p:cNvSpPr/>
            <p:nvPr/>
          </p:nvSpPr>
          <p:spPr>
            <a:xfrm>
              <a:off x="2477575" y="1961687"/>
              <a:ext cx="486354" cy="48635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  <a:latin typeface="+mj-lt"/>
                </a:rPr>
                <a:t>2</a:t>
              </a:r>
              <a:endParaRPr lang="ru-RU" sz="2400" b="1" dirty="0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4355644" y="1961687"/>
            <a:ext cx="2045321" cy="1439581"/>
            <a:chOff x="4421791" y="1961687"/>
            <a:chExt cx="2045321" cy="1439581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4585555" y="2220168"/>
              <a:ext cx="1881557" cy="1181100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latin typeface="+mj-lt"/>
                </a:rPr>
                <a:t>Выгрузка списков и передача на уровень ОО</a:t>
              </a:r>
              <a:endParaRPr lang="ru-RU" dirty="0">
                <a:latin typeface="+mj-lt"/>
              </a:endParaRPr>
            </a:p>
          </p:txBody>
        </p:sp>
        <p:sp>
          <p:nvSpPr>
            <p:cNvPr id="17" name="Овал 16"/>
            <p:cNvSpPr/>
            <p:nvPr/>
          </p:nvSpPr>
          <p:spPr>
            <a:xfrm>
              <a:off x="4421791" y="1961687"/>
              <a:ext cx="486354" cy="48635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  <a:latin typeface="+mj-lt"/>
                </a:rPr>
                <a:t>3</a:t>
              </a:r>
              <a:endParaRPr lang="ru-RU" sz="2400" b="1" dirty="0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6366007" y="1961687"/>
            <a:ext cx="2041618" cy="1439581"/>
            <a:chOff x="6366007" y="1961687"/>
            <a:chExt cx="2041618" cy="1439581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6526068" y="2220168"/>
              <a:ext cx="1881557" cy="1181100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latin typeface="+mj-lt"/>
                </a:rPr>
                <a:t>Загрузка результатов в РИС</a:t>
              </a:r>
              <a:endParaRPr lang="ru-RU" dirty="0">
                <a:latin typeface="+mj-lt"/>
              </a:endParaRPr>
            </a:p>
          </p:txBody>
        </p:sp>
        <p:sp>
          <p:nvSpPr>
            <p:cNvPr id="18" name="Овал 17"/>
            <p:cNvSpPr/>
            <p:nvPr/>
          </p:nvSpPr>
          <p:spPr>
            <a:xfrm>
              <a:off x="6366007" y="1961687"/>
              <a:ext cx="486354" cy="48635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tx1"/>
                  </a:solidFill>
                  <a:latin typeface="+mj-lt"/>
                </a:rPr>
                <a:t>5</a:t>
              </a:r>
              <a:endParaRPr lang="ru-RU" sz="2400" b="1" dirty="0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19" name="Скругленный прямоугольник 18"/>
          <p:cNvSpPr/>
          <p:nvPr/>
        </p:nvSpPr>
        <p:spPr>
          <a:xfrm>
            <a:off x="276225" y="4425740"/>
            <a:ext cx="8229599" cy="2136901"/>
          </a:xfrm>
          <a:prstGeom prst="roundRect">
            <a:avLst>
              <a:gd name="adj" fmla="val 6242"/>
            </a:avLst>
          </a:prstGeom>
          <a:solidFill>
            <a:srgbClr val="4269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+mj-lt"/>
              </a:rPr>
              <a:t>ПО «Результаты итогового собеседования»</a:t>
            </a:r>
          </a:p>
          <a:p>
            <a:pPr algn="ctr"/>
            <a:endParaRPr lang="ru-RU" b="1" dirty="0" smtClean="0">
              <a:latin typeface="+mj-lt"/>
            </a:endParaRPr>
          </a:p>
          <a:p>
            <a:pPr algn="ctr"/>
            <a:endParaRPr lang="en-US" b="1" dirty="0" smtClean="0">
              <a:latin typeface="+mj-lt"/>
            </a:endParaRPr>
          </a:p>
          <a:p>
            <a:pPr algn="ctr"/>
            <a:endParaRPr lang="ru-RU" b="1" dirty="0" smtClean="0">
              <a:latin typeface="+mj-lt"/>
            </a:endParaRPr>
          </a:p>
          <a:p>
            <a:pPr algn="ctr"/>
            <a:endParaRPr lang="ru-RU" dirty="0" smtClean="0">
              <a:latin typeface="+mj-lt"/>
            </a:endParaRPr>
          </a:p>
          <a:p>
            <a:pPr algn="ctr"/>
            <a:endParaRPr lang="ru-RU" dirty="0" smtClean="0">
              <a:latin typeface="+mj-lt"/>
            </a:endParaRPr>
          </a:p>
          <a:p>
            <a:pPr algn="ctr"/>
            <a:endParaRPr lang="ru-RU" dirty="0">
              <a:latin typeface="+mj-lt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720752" y="5154868"/>
            <a:ext cx="3696232" cy="11811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+mj-lt"/>
              </a:rPr>
              <a:t>Внесение сведений о результатах в специализированную форму</a:t>
            </a:r>
            <a:endParaRPr lang="ru-RU" dirty="0">
              <a:latin typeface="+mj-lt"/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2540058" y="4896387"/>
            <a:ext cx="486354" cy="486354"/>
          </a:xfrm>
          <a:prstGeom prst="ellipse">
            <a:avLst/>
          </a:prstGeom>
          <a:solidFill>
            <a:schemeClr val="bg1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+mj-lt"/>
              </a:rPr>
              <a:t>4</a:t>
            </a:r>
            <a:endParaRPr lang="ru-RU" sz="2400" b="1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30" name="Прямая со стрелкой 29"/>
          <p:cNvCxnSpPr/>
          <p:nvPr/>
        </p:nvCxnSpPr>
        <p:spPr>
          <a:xfrm>
            <a:off x="5513795" y="3356992"/>
            <a:ext cx="0" cy="1147167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7515541" y="3356992"/>
            <a:ext cx="0" cy="1133078"/>
          </a:xfrm>
          <a:prstGeom prst="straightConnector1">
            <a:avLst/>
          </a:prstGeom>
          <a:ln w="5715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37739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3050116" y="189110"/>
            <a:ext cx="6111487" cy="544763"/>
          </a:xfrm>
        </p:spPr>
        <p:txBody>
          <a:bodyPr/>
          <a:lstStyle/>
          <a:p>
            <a:pPr algn="ctr"/>
            <a:r>
              <a:rPr lang="ru-RU" sz="3200" dirty="0" smtClean="0"/>
              <a:t>1.Разворачивание БД</a:t>
            </a:r>
            <a:endParaRPr lang="ru-RU" sz="32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190500" y="1554916"/>
            <a:ext cx="9563100" cy="3264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</a:pPr>
            <a:r>
              <a:rPr lang="ru-RU" sz="2000" b="1" dirty="0" smtClean="0">
                <a:latin typeface="+mj-lt"/>
              </a:rPr>
              <a:t>Для разворачивания БД необходимо:</a:t>
            </a:r>
            <a:endParaRPr lang="ru-RU" sz="2000" dirty="0">
              <a:latin typeface="+mj-lt"/>
            </a:endParaRPr>
          </a:p>
          <a:p>
            <a:pPr marL="457200" indent="-457200" defTabSz="91440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2000" dirty="0" smtClean="0">
                <a:latin typeface="+mj-lt"/>
              </a:rPr>
              <a:t>Установить программный комплекс «</a:t>
            </a:r>
            <a:r>
              <a:rPr lang="ru-RU" sz="2000" b="1" dirty="0" smtClean="0">
                <a:latin typeface="+mj-lt"/>
              </a:rPr>
              <a:t>Импорт ГИА-9</a:t>
            </a:r>
            <a:r>
              <a:rPr lang="ru-RU" sz="2000" dirty="0" smtClean="0">
                <a:latin typeface="+mj-lt"/>
              </a:rPr>
              <a:t>»;</a:t>
            </a:r>
          </a:p>
          <a:p>
            <a:pPr marL="457200" indent="-457200" defTabSz="91440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2000" dirty="0" smtClean="0">
                <a:latin typeface="+mj-lt"/>
              </a:rPr>
              <a:t>Запустить модуль создания БД и выполнить авторизацию </a:t>
            </a:r>
            <a:r>
              <a:rPr lang="en-US" sz="2000" dirty="0" smtClean="0">
                <a:latin typeface="+mj-lt"/>
              </a:rPr>
              <a:t>SQL Server</a:t>
            </a:r>
            <a:r>
              <a:rPr lang="ru-RU" sz="2000" dirty="0" smtClean="0">
                <a:latin typeface="+mj-lt"/>
              </a:rPr>
              <a:t> в рамках защищенной сети;</a:t>
            </a:r>
            <a:endParaRPr lang="en-US" sz="2000" dirty="0" smtClean="0">
              <a:latin typeface="+mj-lt"/>
            </a:endParaRPr>
          </a:p>
          <a:p>
            <a:pPr marL="457200" indent="-457200" defTabSz="91440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2000" dirty="0" smtClean="0">
                <a:latin typeface="+mj-lt"/>
              </a:rPr>
              <a:t>В результате развернется база данных:</a:t>
            </a:r>
            <a:endParaRPr lang="en-US" sz="2000" dirty="0" smtClean="0">
              <a:latin typeface="+mj-lt"/>
            </a:endParaRPr>
          </a:p>
          <a:p>
            <a:pPr marL="457200" indent="-457200" defTabSz="91440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+mj-lt"/>
              <a:buAutoNum type="arabicPeriod"/>
            </a:pPr>
            <a:endParaRPr lang="ru-RU" sz="2000" dirty="0" smtClean="0">
              <a:latin typeface="+mj-lt"/>
            </a:endParaRPr>
          </a:p>
          <a:p>
            <a:pPr marL="457200" indent="-457200" algn="ctr" defTabSz="91440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</a:pPr>
            <a:r>
              <a:rPr lang="en-US" sz="3500" b="1" dirty="0" smtClean="0">
                <a:latin typeface="+mj-lt"/>
              </a:rPr>
              <a:t>erbd_gia_reg_17_</a:t>
            </a:r>
            <a:r>
              <a:rPr lang="en-US" sz="35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&lt;</a:t>
            </a:r>
            <a:r>
              <a:rPr lang="ru-RU" sz="35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код субъекта</a:t>
            </a:r>
            <a:r>
              <a:rPr lang="en-US" sz="35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&gt;</a:t>
            </a:r>
            <a:r>
              <a:rPr lang="en-US" sz="3500" b="1" dirty="0" smtClean="0">
                <a:latin typeface="+mj-lt"/>
              </a:rPr>
              <a:t>_</a:t>
            </a:r>
            <a:r>
              <a:rPr lang="en-US" sz="3500" b="1" dirty="0" err="1" smtClean="0">
                <a:latin typeface="+mj-lt"/>
              </a:rPr>
              <a:t>app_rus</a:t>
            </a:r>
            <a:r>
              <a:rPr lang="ru-RU" sz="3500" b="1" dirty="0" smtClean="0">
                <a:latin typeface="+mj-lt"/>
              </a:rPr>
              <a:t> </a:t>
            </a:r>
            <a:endParaRPr lang="ru-RU" sz="3500" b="1" dirty="0"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7739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3050116" y="189110"/>
            <a:ext cx="6111487" cy="544763"/>
          </a:xfrm>
        </p:spPr>
        <p:txBody>
          <a:bodyPr/>
          <a:lstStyle/>
          <a:p>
            <a:pPr algn="ctr"/>
            <a:r>
              <a:rPr lang="ru-RU" sz="3200" dirty="0" smtClean="0"/>
              <a:t>2.Внесение сведений об участниках</a:t>
            </a:r>
            <a:endParaRPr lang="ru-RU" sz="32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190500" y="1239326"/>
            <a:ext cx="9563100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</a:pPr>
            <a:r>
              <a:rPr lang="ru-RU" sz="2000" b="1" dirty="0" smtClean="0">
                <a:latin typeface="+mj-lt"/>
              </a:rPr>
              <a:t>Для внесения сведений необходимо:</a:t>
            </a:r>
            <a:endParaRPr lang="ru-RU" sz="2000" dirty="0">
              <a:latin typeface="+mj-lt"/>
            </a:endParaRPr>
          </a:p>
          <a:p>
            <a:pPr marL="457200" indent="-457200" defTabSz="91440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2000" dirty="0" smtClean="0">
                <a:latin typeface="+mj-lt"/>
              </a:rPr>
              <a:t>Запустить модуль на региональном уровне;</a:t>
            </a:r>
          </a:p>
          <a:p>
            <a:pPr marL="457200" indent="-457200" defTabSz="91440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2000" dirty="0" smtClean="0">
                <a:latin typeface="+mj-lt"/>
              </a:rPr>
              <a:t>Выбрать ОО. </a:t>
            </a:r>
            <a:r>
              <a:rPr lang="ru-RU" sz="20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Перечень ОО Вашего субъекта РФ будет загружен в БД при развертывании</a:t>
            </a:r>
            <a:r>
              <a:rPr lang="ru-RU" sz="2000" dirty="0" smtClean="0">
                <a:latin typeface="+mj-lt"/>
              </a:rPr>
              <a:t>;</a:t>
            </a:r>
            <a:endParaRPr lang="en-US" sz="2000" dirty="0" smtClean="0">
              <a:latin typeface="+mj-lt"/>
            </a:endParaRPr>
          </a:p>
          <a:p>
            <a:pPr marL="457200" indent="-457200" defTabSz="91440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2000" dirty="0" smtClean="0">
                <a:latin typeface="+mj-lt"/>
              </a:rPr>
              <a:t>Обеспечить внесение сведений об участниках в карточке внесения сведений.</a:t>
            </a:r>
            <a:endParaRPr lang="en-US" sz="2000" dirty="0" smtClean="0"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3500014" y="3530993"/>
            <a:ext cx="3675572" cy="316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530678" y="3996004"/>
            <a:ext cx="2270172" cy="154515"/>
          </a:xfrm>
          <a:prstGeom prst="rect">
            <a:avLst/>
          </a:prstGeom>
          <a:solidFill>
            <a:srgbClr val="00B050">
              <a:alpha val="2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509627" y="4648199"/>
            <a:ext cx="2070373" cy="158751"/>
          </a:xfrm>
          <a:prstGeom prst="rect">
            <a:avLst/>
          </a:prstGeom>
          <a:solidFill>
            <a:srgbClr val="E35B65">
              <a:alpha val="2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530678" y="4231480"/>
            <a:ext cx="2270172" cy="131645"/>
          </a:xfrm>
          <a:prstGeom prst="rect">
            <a:avLst/>
          </a:prstGeom>
          <a:solidFill>
            <a:srgbClr val="00B050">
              <a:alpha val="2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530678" y="4433888"/>
            <a:ext cx="2270172" cy="126206"/>
          </a:xfrm>
          <a:prstGeom prst="rect">
            <a:avLst/>
          </a:prstGeom>
          <a:solidFill>
            <a:srgbClr val="00B050">
              <a:alpha val="2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509627" y="4847952"/>
            <a:ext cx="2070373" cy="171451"/>
          </a:xfrm>
          <a:prstGeom prst="rect">
            <a:avLst/>
          </a:prstGeom>
          <a:solidFill>
            <a:srgbClr val="E35B65">
              <a:alpha val="2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509627" y="5053434"/>
            <a:ext cx="2070373" cy="171451"/>
          </a:xfrm>
          <a:prstGeom prst="rect">
            <a:avLst/>
          </a:prstGeom>
          <a:solidFill>
            <a:srgbClr val="E35B65">
              <a:alpha val="2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509627" y="5515074"/>
            <a:ext cx="2070373" cy="171451"/>
          </a:xfrm>
          <a:prstGeom prst="rect">
            <a:avLst/>
          </a:prstGeom>
          <a:solidFill>
            <a:srgbClr val="E35B65">
              <a:alpha val="2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509627" y="5724748"/>
            <a:ext cx="2070373" cy="171451"/>
          </a:xfrm>
          <a:prstGeom prst="rect">
            <a:avLst/>
          </a:prstGeom>
          <a:solidFill>
            <a:srgbClr val="E35B65">
              <a:alpha val="2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509627" y="6112346"/>
            <a:ext cx="2070373" cy="171451"/>
          </a:xfrm>
          <a:prstGeom prst="rect">
            <a:avLst/>
          </a:prstGeom>
          <a:solidFill>
            <a:srgbClr val="E35B65">
              <a:alpha val="2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2812823" y="4338382"/>
            <a:ext cx="1553672" cy="5036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Скругленный прямоугольник 15"/>
          <p:cNvSpPr/>
          <p:nvPr/>
        </p:nvSpPr>
        <p:spPr>
          <a:xfrm>
            <a:off x="485520" y="3901508"/>
            <a:ext cx="2621819" cy="783193"/>
          </a:xfrm>
          <a:prstGeom prst="roundRect">
            <a:avLst>
              <a:gd name="adj" fmla="val 7911"/>
            </a:avLst>
          </a:prstGeom>
          <a:solidFill>
            <a:srgbClr val="00B050">
              <a:alpha val="34902"/>
            </a:srgb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 err="1" smtClean="0">
                <a:solidFill>
                  <a:srgbClr val="0C0C0C"/>
                </a:solidFill>
                <a:latin typeface="Century Gothic"/>
              </a:rPr>
              <a:t>Предзаполняемые</a:t>
            </a:r>
            <a:r>
              <a:rPr lang="ru-RU" sz="2000" dirty="0" smtClean="0">
                <a:solidFill>
                  <a:srgbClr val="0C0C0C"/>
                </a:solidFill>
                <a:latin typeface="Century Gothic"/>
              </a:rPr>
              <a:t> поля</a:t>
            </a:r>
            <a:endParaRPr lang="ru-RU" dirty="0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6525786" y="5556098"/>
            <a:ext cx="1391830" cy="1618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Скругленный прямоугольник 17"/>
          <p:cNvSpPr/>
          <p:nvPr/>
        </p:nvSpPr>
        <p:spPr>
          <a:xfrm>
            <a:off x="7707494" y="5229714"/>
            <a:ext cx="1758332" cy="671334"/>
          </a:xfrm>
          <a:prstGeom prst="roundRect">
            <a:avLst>
              <a:gd name="adj" fmla="val 7911"/>
            </a:avLst>
          </a:prstGeom>
          <a:solidFill>
            <a:schemeClr val="accent5">
              <a:lumMod val="60000"/>
              <a:lumOff val="40000"/>
              <a:alpha val="34902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C0C0C"/>
                </a:solidFill>
                <a:latin typeface="Century Gothic"/>
              </a:rPr>
              <a:t>Заполняются</a:t>
            </a:r>
          </a:p>
          <a:p>
            <a:pPr algn="ctr"/>
            <a:r>
              <a:rPr lang="ru-RU" dirty="0" smtClean="0">
                <a:solidFill>
                  <a:srgbClr val="0C0C0C"/>
                </a:solidFill>
                <a:latin typeface="Century Gothic"/>
              </a:rPr>
              <a:t>в ОО</a:t>
            </a:r>
            <a:endParaRPr lang="ru-RU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7739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3050116" y="189110"/>
            <a:ext cx="6514670" cy="544763"/>
          </a:xfrm>
        </p:spPr>
        <p:txBody>
          <a:bodyPr/>
          <a:lstStyle/>
          <a:p>
            <a:pPr algn="ctr"/>
            <a:r>
              <a:rPr lang="ru-RU" sz="3200" dirty="0" smtClean="0"/>
              <a:t>3.Выгрузка списков и передача на уровень ОО</a:t>
            </a:r>
            <a:endParaRPr lang="ru-RU" sz="32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190500" y="1093670"/>
            <a:ext cx="9563100" cy="25914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</a:pPr>
            <a:r>
              <a:rPr lang="ru-RU" sz="2000" b="1" dirty="0" smtClean="0">
                <a:latin typeface="+mj-lt"/>
              </a:rPr>
              <a:t>Выгрузка списка обеспечивается в двух видах:</a:t>
            </a:r>
          </a:p>
          <a:p>
            <a:pPr marL="457200" indent="-457200" defTabSz="914400">
              <a:lnSpc>
                <a:spcPct val="90000"/>
              </a:lnSpc>
              <a:buFont typeface="+mj-lt"/>
              <a:buAutoNum type="arabicPeriod"/>
            </a:pPr>
            <a:r>
              <a:rPr lang="ru-RU" sz="2000" dirty="0" smtClean="0">
                <a:latin typeface="+mj-lt"/>
              </a:rPr>
              <a:t>В </a:t>
            </a:r>
            <a:r>
              <a:rPr lang="ru-RU" sz="2000" b="1" dirty="0" smtClean="0">
                <a:latin typeface="+mj-lt"/>
              </a:rPr>
              <a:t>электронном </a:t>
            </a:r>
            <a:r>
              <a:rPr lang="en-US" sz="2000" b="1" dirty="0" smtClean="0">
                <a:latin typeface="+mj-lt"/>
              </a:rPr>
              <a:t>XML</a:t>
            </a:r>
            <a:r>
              <a:rPr lang="ru-RU" sz="2000" b="1" dirty="0" smtClean="0">
                <a:latin typeface="+mj-lt"/>
              </a:rPr>
              <a:t> </a:t>
            </a:r>
            <a:r>
              <a:rPr lang="ru-RU" sz="2000" dirty="0" smtClean="0">
                <a:latin typeface="+mj-lt"/>
              </a:rPr>
              <a:t>для дальнейшей загрузки в ПО на уровне ОО;</a:t>
            </a:r>
          </a:p>
          <a:p>
            <a:pPr marL="914400" lvl="1" indent="-457200" defTabSz="91440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Электронный </a:t>
            </a: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XML </a:t>
            </a:r>
            <a:r>
              <a:rPr lang="ru-RU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файл выгружается на уровне РЦОИ при помощи ПО Импорт ГИА-9 </a:t>
            </a:r>
            <a:r>
              <a:rPr lang="ru-RU" b="1" u="sng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для каждой ОО</a:t>
            </a:r>
          </a:p>
          <a:p>
            <a:pPr marL="457200" indent="-457200" defTabSz="914400">
              <a:lnSpc>
                <a:spcPct val="90000"/>
              </a:lnSpc>
              <a:spcBef>
                <a:spcPts val="1600"/>
              </a:spcBef>
              <a:buFont typeface="+mj-lt"/>
              <a:buAutoNum type="arabicPeriod"/>
            </a:pPr>
            <a:r>
              <a:rPr lang="ru-RU" sz="2000" dirty="0" smtClean="0">
                <a:latin typeface="+mj-lt"/>
              </a:rPr>
              <a:t>В </a:t>
            </a:r>
            <a:r>
              <a:rPr lang="en-US" sz="2000" b="1" dirty="0" smtClean="0">
                <a:latin typeface="+mj-lt"/>
              </a:rPr>
              <a:t>PDF</a:t>
            </a:r>
            <a:r>
              <a:rPr lang="en-US" sz="2000" dirty="0" smtClean="0">
                <a:latin typeface="+mj-lt"/>
              </a:rPr>
              <a:t> </a:t>
            </a:r>
            <a:r>
              <a:rPr lang="ru-RU" sz="2000" dirty="0" smtClean="0">
                <a:latin typeface="+mj-lt"/>
              </a:rPr>
              <a:t>для контроля списков на уровне ОО.</a:t>
            </a:r>
          </a:p>
          <a:p>
            <a:pPr marL="914400" lvl="1" indent="-457200" defTabSz="91440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PDF </a:t>
            </a:r>
            <a:r>
              <a:rPr lang="ru-RU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список участников выгружается в модуле создания протоколов на уровне РЦОИ в формате: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40000"/>
          </a:blip>
          <a:srcRect b="5282"/>
          <a:stretch>
            <a:fillRect/>
          </a:stretch>
        </p:blipFill>
        <p:spPr bwMode="auto">
          <a:xfrm>
            <a:off x="2721913" y="3633445"/>
            <a:ext cx="5361825" cy="285879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936776" y="5122258"/>
            <a:ext cx="3196354" cy="1278543"/>
          </a:xfrm>
          <a:prstGeom prst="rect">
            <a:avLst/>
          </a:prstGeom>
          <a:solidFill>
            <a:srgbClr val="00B050">
              <a:alpha val="2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321152" y="5122258"/>
            <a:ext cx="1511938" cy="1278543"/>
          </a:xfrm>
          <a:prstGeom prst="rect">
            <a:avLst/>
          </a:prstGeom>
          <a:solidFill>
            <a:srgbClr val="E35B65">
              <a:alpha val="2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2112021" y="5340743"/>
            <a:ext cx="1391830" cy="1618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Скругленный прямоугольник 9"/>
          <p:cNvSpPr/>
          <p:nvPr/>
        </p:nvSpPr>
        <p:spPr>
          <a:xfrm>
            <a:off x="32368" y="4922919"/>
            <a:ext cx="2621819" cy="783193"/>
          </a:xfrm>
          <a:prstGeom prst="roundRect">
            <a:avLst>
              <a:gd name="adj" fmla="val 7911"/>
            </a:avLst>
          </a:prstGeom>
          <a:solidFill>
            <a:srgbClr val="00B050">
              <a:alpha val="34902"/>
            </a:srgb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 err="1" smtClean="0">
                <a:solidFill>
                  <a:srgbClr val="0C0C0C"/>
                </a:solidFill>
                <a:latin typeface="Century Gothic"/>
              </a:rPr>
              <a:t>Предзаполняемые</a:t>
            </a:r>
            <a:r>
              <a:rPr lang="ru-RU" sz="2000" dirty="0" smtClean="0">
                <a:solidFill>
                  <a:srgbClr val="0C0C0C"/>
                </a:solidFill>
                <a:latin typeface="Century Gothic"/>
              </a:rPr>
              <a:t> поля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697427" y="3754704"/>
            <a:ext cx="842823" cy="178025"/>
          </a:xfrm>
          <a:prstGeom prst="rect">
            <a:avLst/>
          </a:prstGeom>
          <a:solidFill>
            <a:srgbClr val="00B050">
              <a:alpha val="2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385048" y="3754704"/>
            <a:ext cx="850652" cy="178025"/>
          </a:xfrm>
          <a:prstGeom prst="rect">
            <a:avLst/>
          </a:prstGeom>
          <a:solidFill>
            <a:srgbClr val="00B050">
              <a:alpha val="2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113240" y="3754704"/>
            <a:ext cx="830610" cy="178025"/>
          </a:xfrm>
          <a:prstGeom prst="rect">
            <a:avLst/>
          </a:prstGeom>
          <a:solidFill>
            <a:srgbClr val="00B050">
              <a:alpha val="2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398977" y="4148404"/>
            <a:ext cx="1592123" cy="178025"/>
          </a:xfrm>
          <a:prstGeom prst="rect">
            <a:avLst/>
          </a:prstGeom>
          <a:solidFill>
            <a:srgbClr val="00B050">
              <a:alpha val="2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457057" y="4148404"/>
            <a:ext cx="975494" cy="178025"/>
          </a:xfrm>
          <a:prstGeom prst="rect">
            <a:avLst/>
          </a:prstGeom>
          <a:solidFill>
            <a:srgbClr val="00B050">
              <a:alpha val="2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6965961" y="5538863"/>
            <a:ext cx="1391830" cy="1618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Скругленный прямоугольник 24"/>
          <p:cNvSpPr/>
          <p:nvPr/>
        </p:nvSpPr>
        <p:spPr>
          <a:xfrm>
            <a:off x="8147669" y="5212479"/>
            <a:ext cx="1758332" cy="671334"/>
          </a:xfrm>
          <a:prstGeom prst="roundRect">
            <a:avLst>
              <a:gd name="adj" fmla="val 7911"/>
            </a:avLst>
          </a:prstGeom>
          <a:solidFill>
            <a:schemeClr val="accent5">
              <a:lumMod val="60000"/>
              <a:lumOff val="40000"/>
              <a:alpha val="34902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C0C0C"/>
                </a:solidFill>
                <a:latin typeface="Century Gothic"/>
              </a:rPr>
              <a:t>Заполняются</a:t>
            </a:r>
          </a:p>
          <a:p>
            <a:pPr algn="ctr"/>
            <a:r>
              <a:rPr lang="ru-RU" dirty="0" smtClean="0">
                <a:solidFill>
                  <a:srgbClr val="0C0C0C"/>
                </a:solidFill>
                <a:latin typeface="Century Gothic"/>
              </a:rPr>
              <a:t>в ОО</a:t>
            </a:r>
            <a:r>
              <a:rPr lang="ru-RU" b="1" dirty="0" smtClean="0">
                <a:solidFill>
                  <a:srgbClr val="FF0000"/>
                </a:solidFill>
                <a:latin typeface="Century Gothic"/>
              </a:rPr>
              <a:t>*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210300" y="6525344"/>
            <a:ext cx="34366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400" dirty="0" smtClean="0">
                <a:solidFill>
                  <a:srgbClr val="FF0000"/>
                </a:solidFill>
                <a:latin typeface="Century Gothic"/>
              </a:rPr>
              <a:t>*</a:t>
            </a:r>
            <a:r>
              <a:rPr lang="en-US" sz="1400" dirty="0" smtClean="0">
                <a:solidFill>
                  <a:srgbClr val="FF0000"/>
                </a:solidFill>
                <a:latin typeface="Century Gothic"/>
              </a:rPr>
              <a:t> </a:t>
            </a:r>
            <a:r>
              <a:rPr lang="ru-RU" sz="1400" dirty="0" smtClean="0">
                <a:solidFill>
                  <a:srgbClr val="0C0C0C"/>
                </a:solidFill>
                <a:latin typeface="Century Gothic"/>
              </a:rPr>
              <a:t>В случае неявки ставится «Н»</a:t>
            </a:r>
            <a:endParaRPr lang="ru-RU" sz="1200" dirty="0">
              <a:solidFill>
                <a:srgbClr val="0C0C0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7739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3050116" y="189110"/>
            <a:ext cx="6514670" cy="544763"/>
          </a:xfrm>
        </p:spPr>
        <p:txBody>
          <a:bodyPr/>
          <a:lstStyle/>
          <a:p>
            <a:pPr algn="ctr"/>
            <a:r>
              <a:rPr lang="ru-RU" sz="3200" dirty="0" smtClean="0"/>
              <a:t>3.Выгрузка списков и передача на уровень ОО</a:t>
            </a:r>
            <a:endParaRPr lang="ru-RU" sz="32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190500" y="1412776"/>
            <a:ext cx="9563100" cy="18876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</a:pPr>
            <a:r>
              <a:rPr lang="ru-RU" sz="2800" b="1" dirty="0" smtClean="0">
                <a:latin typeface="+mj-lt"/>
              </a:rPr>
              <a:t>Передача в ОО несколькими способами:</a:t>
            </a:r>
          </a:p>
          <a:p>
            <a:pPr marL="457200" indent="-457200" defTabSz="91440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2400" dirty="0" smtClean="0">
                <a:latin typeface="+mj-lt"/>
              </a:rPr>
              <a:t>на отчуждаемых носителях информации </a:t>
            </a:r>
            <a:r>
              <a:rPr lang="en-US" sz="2400" dirty="0" smtClean="0">
                <a:latin typeface="+mj-lt"/>
              </a:rPr>
              <a:t>CD, Flash-</a:t>
            </a:r>
            <a:r>
              <a:rPr lang="ru-RU" sz="2400" dirty="0" smtClean="0">
                <a:latin typeface="+mj-lt"/>
              </a:rPr>
              <a:t>носители в виде архивов с паролем;</a:t>
            </a:r>
          </a:p>
          <a:p>
            <a:pPr marL="457200" indent="-457200" defTabSz="91440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2400" dirty="0" smtClean="0">
                <a:latin typeface="+mj-lt"/>
              </a:rPr>
              <a:t>по защищенной сети передачи данных.</a:t>
            </a:r>
          </a:p>
        </p:txBody>
      </p:sp>
      <p:pic>
        <p:nvPicPr>
          <p:cNvPr id="8194" name="Picture 2" descr="Картинки по запросу важно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65850" y="3881437"/>
            <a:ext cx="2568575" cy="25685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37739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3050116" y="189110"/>
            <a:ext cx="6514670" cy="544763"/>
          </a:xfrm>
        </p:spPr>
        <p:txBody>
          <a:bodyPr/>
          <a:lstStyle/>
          <a:p>
            <a:pPr algn="ctr"/>
            <a:r>
              <a:rPr lang="ru-RU" sz="3200" dirty="0" smtClean="0"/>
              <a:t>Проведение собеседования</a:t>
            </a:r>
            <a:endParaRPr lang="ru-RU" sz="32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190500" y="1093670"/>
            <a:ext cx="9563100" cy="43806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</a:pPr>
            <a:r>
              <a:rPr lang="ru-RU" sz="2000" b="1" dirty="0" smtClean="0">
                <a:latin typeface="+mj-lt"/>
              </a:rPr>
              <a:t>Основные технологические тезисы:</a:t>
            </a:r>
          </a:p>
          <a:p>
            <a:pPr marL="457200" indent="-457200" defTabSz="91440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2000" dirty="0" smtClean="0">
                <a:latin typeface="+mj-lt"/>
              </a:rPr>
              <a:t>В каждой ОО, участвующей в опытной эксплуатации, назначаются </a:t>
            </a:r>
            <a:r>
              <a:rPr lang="ru-RU" sz="2000" b="1" dirty="0" smtClean="0">
                <a:latin typeface="+mj-lt"/>
              </a:rPr>
              <a:t>технический специалист</a:t>
            </a:r>
            <a:r>
              <a:rPr lang="ru-RU" sz="2000" dirty="0" smtClean="0">
                <a:latin typeface="+mj-lt"/>
              </a:rPr>
              <a:t>, обеспечивающий:</a:t>
            </a:r>
          </a:p>
          <a:p>
            <a:pPr marL="914400" lvl="1" indent="-457200" defTabSz="914400">
              <a:lnSpc>
                <a:spcPct val="90000"/>
              </a:lnSpc>
              <a:buFont typeface="Wingdings" pitchFamily="2" charset="2"/>
              <a:buChar char="§"/>
            </a:pPr>
            <a:r>
              <a:rPr lang="ru-RU" sz="2000" b="1" dirty="0" smtClean="0">
                <a:solidFill>
                  <a:srgbClr val="00B0F0"/>
                </a:solidFill>
                <a:latin typeface="+mj-lt"/>
              </a:rPr>
              <a:t>получение  материалов </a:t>
            </a:r>
            <a:r>
              <a:rPr lang="ru-RU" sz="2000" dirty="0" smtClean="0">
                <a:latin typeface="+mj-lt"/>
              </a:rPr>
              <a:t>для проведения итогового собеседования с федерального Интернет-ресурса</a:t>
            </a:r>
          </a:p>
          <a:p>
            <a:pPr marL="914400" lvl="1" indent="-457200" defTabSz="914400">
              <a:lnSpc>
                <a:spcPct val="90000"/>
              </a:lnSpc>
              <a:buFont typeface="Wingdings" pitchFamily="2" charset="2"/>
              <a:buChar char="§"/>
            </a:pPr>
            <a:r>
              <a:rPr lang="ru-RU" sz="2000" b="1" dirty="0" smtClean="0">
                <a:solidFill>
                  <a:srgbClr val="00B0F0"/>
                </a:solidFill>
                <a:latin typeface="+mj-lt"/>
              </a:rPr>
              <a:t>аудиозапись</a:t>
            </a:r>
            <a:r>
              <a:rPr lang="ru-RU" sz="2000" dirty="0" smtClean="0">
                <a:latin typeface="+mj-lt"/>
              </a:rPr>
              <a:t> бесед участников с экзаменатором-собеседником:</a:t>
            </a:r>
          </a:p>
          <a:p>
            <a:pPr marL="1371600" lvl="2" indent="-457200" defTabSz="914400">
              <a:lnSpc>
                <a:spcPct val="90000"/>
              </a:lnSpc>
              <a:buFont typeface="Wingdings" pitchFamily="2" charset="2"/>
              <a:buChar char="§"/>
            </a:pPr>
            <a:r>
              <a:rPr lang="ru-RU" sz="2000" dirty="0" smtClean="0">
                <a:latin typeface="+mj-lt"/>
              </a:rPr>
              <a:t>Потоковая;</a:t>
            </a:r>
          </a:p>
          <a:p>
            <a:pPr marL="1371600" lvl="2" indent="-457200" defTabSz="914400">
              <a:lnSpc>
                <a:spcPct val="90000"/>
              </a:lnSpc>
              <a:buFont typeface="Wingdings" pitchFamily="2" charset="2"/>
              <a:buChar char="§"/>
            </a:pPr>
            <a:r>
              <a:rPr lang="ru-RU" sz="2000" dirty="0" smtClean="0">
                <a:latin typeface="+mj-lt"/>
              </a:rPr>
              <a:t>Индивидуальная в случае, если проверка работ обеспечивается после завершения экзамена.</a:t>
            </a:r>
          </a:p>
          <a:p>
            <a:pPr marL="914400" lvl="1" indent="-457200" defTabSz="914400">
              <a:lnSpc>
                <a:spcPct val="90000"/>
              </a:lnSpc>
              <a:buFont typeface="Wingdings" pitchFamily="2" charset="2"/>
              <a:buChar char="§"/>
            </a:pPr>
            <a:r>
              <a:rPr lang="ru-RU" sz="20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</a:rPr>
              <a:t>Необходимо проверять качество аудиозаписи</a:t>
            </a:r>
          </a:p>
          <a:p>
            <a:pPr marL="457200" indent="-457200" defTabSz="91440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2000" dirty="0" smtClean="0">
                <a:latin typeface="+mj-lt"/>
              </a:rPr>
              <a:t>В ОО организуется рабочее место для ответственного организатора ОО, оборудованное компьютером с доступом в сеть Интернет и принтером для получения и тиражирования материалов</a:t>
            </a:r>
          </a:p>
        </p:txBody>
      </p:sp>
    </p:spTree>
    <p:extLst>
      <p:ext uri="{BB962C8B-B14F-4D97-AF65-F5344CB8AC3E}">
        <p14:creationId xmlns="" xmlns:p14="http://schemas.microsoft.com/office/powerpoint/2010/main" val="137739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2743200" y="189110"/>
            <a:ext cx="7128502" cy="544763"/>
          </a:xfrm>
        </p:spPr>
        <p:txBody>
          <a:bodyPr/>
          <a:lstStyle/>
          <a:p>
            <a:pPr algn="ctr"/>
            <a:r>
              <a:rPr lang="ru-RU" sz="3200" dirty="0" smtClean="0"/>
              <a:t>ЭМ Итогового собеседования</a:t>
            </a:r>
            <a:endParaRPr lang="ru-RU" sz="3200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113289" y="1295972"/>
            <a:ext cx="9694258" cy="13336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</a:pPr>
            <a:r>
              <a:rPr lang="ru-RU" sz="2000" b="1" dirty="0" smtClean="0">
                <a:latin typeface="+mj-lt"/>
              </a:rPr>
              <a:t>Печать ЭМ:</a:t>
            </a:r>
            <a:endParaRPr lang="ru-RU" sz="2000" dirty="0">
              <a:latin typeface="+mj-lt"/>
            </a:endParaRPr>
          </a:p>
          <a:p>
            <a:pPr marL="457200" indent="-457200" defTabSz="91440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2000" dirty="0" smtClean="0">
                <a:latin typeface="+mj-lt"/>
              </a:rPr>
              <a:t>Возможна на черно-белых принтерах;</a:t>
            </a:r>
            <a:endParaRPr lang="ru-RU" sz="2000" dirty="0" smtClean="0">
              <a:latin typeface="+mj-lt"/>
            </a:endParaRPr>
          </a:p>
          <a:p>
            <a:pPr marL="457200" indent="-457200" defTabSz="91440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2000" dirty="0" smtClean="0">
                <a:latin typeface="+mj-lt"/>
              </a:rPr>
              <a:t>В рамках текущей опытной эксплуатации дети с ОВЗ не проходят ИС.</a:t>
            </a:r>
            <a:endParaRPr lang="en-US" sz="2000" dirty="0" smtClean="0">
              <a:latin typeface="+mj-lt"/>
            </a:endParaRPr>
          </a:p>
        </p:txBody>
      </p:sp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4016896" y="2940308"/>
            <a:ext cx="5012388" cy="34697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344488" y="2681364"/>
            <a:ext cx="5012388" cy="34697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37739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ФЦТ">
      <a:dk1>
        <a:srgbClr val="0C0C0C"/>
      </a:dk1>
      <a:lt1>
        <a:srgbClr val="FFFFFF"/>
      </a:lt1>
      <a:dk2>
        <a:srgbClr val="2A4A96"/>
      </a:dk2>
      <a:lt2>
        <a:srgbClr val="1269B0"/>
      </a:lt2>
      <a:accent1>
        <a:srgbClr val="2A4A96"/>
      </a:accent1>
      <a:accent2>
        <a:srgbClr val="1269B0"/>
      </a:accent2>
      <a:accent3>
        <a:srgbClr val="585857"/>
      </a:accent3>
      <a:accent4>
        <a:srgbClr val="868686"/>
      </a:accent4>
      <a:accent5>
        <a:srgbClr val="A21C26"/>
      </a:accent5>
      <a:accent6>
        <a:srgbClr val="BD9C69"/>
      </a:accent6>
      <a:hlink>
        <a:srgbClr val="1269B0"/>
      </a:hlink>
      <a:folHlink>
        <a:srgbClr val="2A4A96"/>
      </a:folHlink>
    </a:clrScheme>
    <a:fontScheme name="ФЦТ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13 33.potx" id="{C4AEF42A-E7E5-458B-A59E-855D9FF58A21}" vid="{E27AF98F-3C6A-44F4-A5CD-6C7C85E00FB3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2215</TotalTime>
  <Words>620</Words>
  <Application>Microsoft Office PowerPoint</Application>
  <PresentationFormat>Лист A4 (210x297 мм)</PresentationFormat>
  <Paragraphs>114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Передача ПО в РЦОИ</vt:lpstr>
      <vt:lpstr>Программное обеспечение</vt:lpstr>
      <vt:lpstr>1.Разворачивание БД</vt:lpstr>
      <vt:lpstr>2.Внесение сведений об участниках</vt:lpstr>
      <vt:lpstr>3.Выгрузка списков и передача на уровень ОО</vt:lpstr>
      <vt:lpstr>3.Выгрузка списков и передача на уровень ОО</vt:lpstr>
      <vt:lpstr>Проведение собеседования</vt:lpstr>
      <vt:lpstr>ЭМ Итогового собеседования</vt:lpstr>
      <vt:lpstr>Ведомость учёта проведения ИС</vt:lpstr>
      <vt:lpstr>Протокол эксперта</vt:lpstr>
      <vt:lpstr>4. Внесение сведений о результатах</vt:lpstr>
      <vt:lpstr>4. Внесение сведений о результатах</vt:lpstr>
      <vt:lpstr>4. Внесение сведений о результатах</vt:lpstr>
      <vt:lpstr>4. Внесение сведений о результатах</vt:lpstr>
      <vt:lpstr>5.Загрузка результатов в РИС</vt:lpstr>
      <vt:lpstr>5.Загрузка результатов в РИС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подготовке к дополнительному периоду ЕГЭ в сентябре 2017г.</dc:title>
  <dc:creator>Шуляк Алена Константиновна</dc:creator>
  <cp:keywords>ФЦТ</cp:keywords>
  <cp:lastModifiedBy>stikhomirov</cp:lastModifiedBy>
  <cp:revision>88</cp:revision>
  <dcterms:created xsi:type="dcterms:W3CDTF">2017-09-18T07:33:27Z</dcterms:created>
  <dcterms:modified xsi:type="dcterms:W3CDTF">2017-11-10T09:24:31Z</dcterms:modified>
</cp:coreProperties>
</file>