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256" r:id="rId3"/>
    <p:sldId id="296" r:id="rId4"/>
    <p:sldId id="258" r:id="rId5"/>
    <p:sldId id="267" r:id="rId6"/>
    <p:sldId id="268" r:id="rId7"/>
    <p:sldId id="269" r:id="rId8"/>
    <p:sldId id="265" r:id="rId9"/>
    <p:sldId id="271" r:id="rId10"/>
    <p:sldId id="273" r:id="rId11"/>
    <p:sldId id="295" r:id="rId12"/>
    <p:sldId id="279" r:id="rId13"/>
    <p:sldId id="281" r:id="rId14"/>
    <p:sldId id="283" r:id="rId15"/>
    <p:sldId id="286" r:id="rId16"/>
    <p:sldId id="288" r:id="rId17"/>
    <p:sldId id="290" r:id="rId18"/>
    <p:sldId id="292" r:id="rId19"/>
    <p:sldId id="294" r:id="rId20"/>
    <p:sldId id="29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1688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01688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92688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>
                    <a:tint val="75000"/>
                  </a:prstClr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>
                    <a:tint val="75000"/>
                  </a:prstClr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81BA93C1-111A-4A94-87AA-090394447B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900igr.net/up/datas/244415/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72132" y="5143512"/>
            <a:ext cx="3214710" cy="107157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</a:rPr>
              <a:t>Презентацию подготовила учитель начальных классов </a:t>
            </a:r>
            <a:r>
              <a:rPr lang="ru-RU" sz="1800" b="1" dirty="0" err="1" smtClean="0">
                <a:solidFill>
                  <a:schemeClr val="bg1"/>
                </a:solidFill>
              </a:rPr>
              <a:t>Никитенкова</a:t>
            </a:r>
            <a:r>
              <a:rPr lang="ru-RU" sz="1800" b="1" dirty="0" smtClean="0">
                <a:solidFill>
                  <a:schemeClr val="bg1"/>
                </a:solidFill>
              </a:rPr>
              <a:t> С. Д.</a:t>
            </a:r>
            <a:endParaRPr lang="ru-RU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textarchive.ru/images/510/1019453/m4c2df0f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1202" name="Text Box 4"/>
          <p:cNvSpPr txBox="1">
            <a:spLocks noChangeArrowheads="1"/>
          </p:cNvSpPr>
          <p:nvPr/>
        </p:nvSpPr>
        <p:spPr bwMode="auto">
          <a:xfrm>
            <a:off x="838200" y="449263"/>
            <a:ext cx="7772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51203" name="Picture 5" descr="1191269251_c41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762000"/>
            <a:ext cx="132873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Text Box 6"/>
          <p:cNvSpPr txBox="1">
            <a:spLocks noChangeArrowheads="1"/>
          </p:cNvSpPr>
          <p:nvPr/>
        </p:nvSpPr>
        <p:spPr bwMode="auto">
          <a:xfrm>
            <a:off x="609600" y="304800"/>
            <a:ext cx="662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51205" name="Text Box 9"/>
          <p:cNvSpPr txBox="1">
            <a:spLocks noChangeArrowheads="1"/>
          </p:cNvSpPr>
          <p:nvPr/>
        </p:nvSpPr>
        <p:spPr bwMode="auto">
          <a:xfrm>
            <a:off x="838200" y="304800"/>
            <a:ext cx="6705600" cy="11525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 </a:t>
            </a:r>
            <a:r>
              <a:rPr lang="ru-RU" sz="2200" b="1">
                <a:solidFill>
                  <a:srgbClr val="FF0066"/>
                </a:solidFill>
              </a:rPr>
              <a:t>Как вы думаете, когда у человека появляются </a:t>
            </a:r>
            <a:r>
              <a:rPr lang="ru-RU" sz="2200" b="1" u="sng">
                <a:solidFill>
                  <a:srgbClr val="FF0066"/>
                </a:solidFill>
              </a:rPr>
              <a:t>права</a:t>
            </a:r>
            <a:r>
              <a:rPr lang="ru-RU" sz="2200" b="1">
                <a:solidFill>
                  <a:srgbClr val="FF0066"/>
                </a:solidFill>
              </a:rPr>
              <a:t>, которые закреплены нашим основным документом Конституцией?</a:t>
            </a:r>
            <a:r>
              <a:rPr lang="ru-RU" sz="2500" b="1">
                <a:solidFill>
                  <a:srgbClr val="FF0066"/>
                </a:solidFill>
              </a:rPr>
              <a:t> 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2209800" y="3352800"/>
            <a:ext cx="6477000" cy="110648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>
                <a:solidFill>
                  <a:srgbClr val="FF0066"/>
                </a:solidFill>
              </a:rPr>
              <a:t>С 18 лет вы будете обладать  всеми правами, прописанные в  Конституции .</a:t>
            </a:r>
          </a:p>
          <a:p>
            <a:pPr algn="ctr"/>
            <a:r>
              <a:rPr lang="ru-RU" sz="2200" b="1">
                <a:solidFill>
                  <a:srgbClr val="FF0066"/>
                </a:solidFill>
              </a:rPr>
              <a:t>А разве  у человека только есть права? 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228600" y="1676400"/>
            <a:ext cx="7010400" cy="1444625"/>
          </a:xfrm>
          <a:prstGeom prst="rect">
            <a:avLst/>
          </a:prstGeom>
          <a:solidFill>
            <a:srgbClr val="99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200" b="1">
                <a:solidFill>
                  <a:srgbClr val="0000FF"/>
                </a:solidFill>
              </a:rPr>
              <a:t>Итак ,когда человек рождается на свет, он уже имеет право на жизнь, на гражданство, образование, медицинское обслуживание, свободу, отдых, труд и т.д.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533400" y="4724400"/>
            <a:ext cx="8153400" cy="1612900"/>
          </a:xfrm>
          <a:prstGeom prst="rect">
            <a:avLst/>
          </a:prstGeom>
          <a:solidFill>
            <a:srgbClr val="99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200" b="1">
                <a:solidFill>
                  <a:srgbClr val="0000FF"/>
                </a:solidFill>
              </a:rPr>
              <a:t>Есть у нас с Вами и </a:t>
            </a:r>
            <a:r>
              <a:rPr lang="ru-RU" sz="2200" b="1" u="sng">
                <a:solidFill>
                  <a:srgbClr val="0000FF"/>
                </a:solidFill>
              </a:rPr>
              <a:t>обязанности</a:t>
            </a:r>
            <a:r>
              <a:rPr lang="ru-RU" sz="2200" b="1">
                <a:solidFill>
                  <a:srgbClr val="0000FF"/>
                </a:solidFill>
              </a:rPr>
              <a:t>.  </a:t>
            </a:r>
          </a:p>
          <a:p>
            <a:pPr>
              <a:spcBef>
                <a:spcPct val="50000"/>
              </a:spcBef>
            </a:pPr>
            <a:r>
              <a:rPr lang="ru-RU" sz="2200" b="1">
                <a:solidFill>
                  <a:srgbClr val="0000FF"/>
                </a:solidFill>
              </a:rPr>
              <a:t>Главная наша обязанность соблюдать законы, хорошо учиться, выбрать профессию и стать достойными гражданами своей Родины.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4" grpId="0" animBg="1"/>
      <p:bldP spid="16395" grpId="0" animBg="1"/>
      <p:bldP spid="1639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 descr="https://ds04.infourok.ru/uploads/ex/007c/0004bb6b-be410d14/1/img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7348" name="Picture 4" descr="https://ds04.infourok.ru/uploads/ex/007c/0004bb6b-be410d14/1/im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textarchive.ru/images/510/1019453/m4c2df0f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Лента лицом вниз 4"/>
          <p:cNvSpPr/>
          <p:nvPr/>
        </p:nvSpPr>
        <p:spPr>
          <a:xfrm>
            <a:off x="300038" y="2133600"/>
            <a:ext cx="8572500" cy="2039938"/>
          </a:xfrm>
          <a:prstGeom prst="ribbon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488" y="2643182"/>
            <a:ext cx="3456395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+mn-cs"/>
              </a:rPr>
              <a:t>ДА - НЕТ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textarchive.ru/images/510/1019453/m4c2df0f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5298" name="Содержимое 2"/>
          <p:cNvSpPr>
            <a:spLocks noGrp="1"/>
          </p:cNvSpPr>
          <p:nvPr>
            <p:ph idx="1"/>
          </p:nvPr>
        </p:nvSpPr>
        <p:spPr>
          <a:xfrm>
            <a:off x="571500" y="785813"/>
            <a:ext cx="8229600" cy="5500687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altLang="ru-RU" smtClean="0">
                <a:latin typeface="Arial Narrow" pitchFamily="34" charset="0"/>
              </a:rPr>
              <a:t>– Россия – наша страна?    </a:t>
            </a:r>
          </a:p>
          <a:p>
            <a:pPr eaLnBrk="1" hangingPunct="1">
              <a:buFont typeface="Arial" charset="0"/>
              <a:buNone/>
            </a:pPr>
            <a:r>
              <a:rPr lang="ru-RU" altLang="ru-RU" smtClean="0">
                <a:latin typeface="Arial Narrow" pitchFamily="34" charset="0"/>
              </a:rPr>
              <a:t>– Имеет ли человек право на личную неприкосновенность?</a:t>
            </a:r>
          </a:p>
          <a:p>
            <a:pPr eaLnBrk="1" hangingPunct="1">
              <a:buFont typeface="Arial" charset="0"/>
              <a:buNone/>
            </a:pPr>
            <a:r>
              <a:rPr lang="ru-RU" altLang="ru-RU" smtClean="0">
                <a:latin typeface="Arial Narrow" pitchFamily="34" charset="0"/>
              </a:rPr>
              <a:t>– Можно ли человека обращать в рабство?</a:t>
            </a:r>
          </a:p>
          <a:p>
            <a:pPr eaLnBrk="1" hangingPunct="1">
              <a:buFont typeface="Arial" charset="0"/>
              <a:buNone/>
            </a:pPr>
            <a:r>
              <a:rPr lang="ru-RU" altLang="ru-RU" smtClean="0">
                <a:latin typeface="Arial Narrow" pitchFamily="34" charset="0"/>
              </a:rPr>
              <a:t>– Можно ли относиться к человеку жестоко?</a:t>
            </a:r>
          </a:p>
          <a:p>
            <a:pPr eaLnBrk="1" hangingPunct="1">
              <a:buFont typeface="Arial" charset="0"/>
              <a:buNone/>
            </a:pPr>
            <a:r>
              <a:rPr lang="ru-RU" altLang="ru-RU" smtClean="0">
                <a:latin typeface="Arial Narrow" pitchFamily="34" charset="0"/>
              </a:rPr>
              <a:t>– Защищён ли человек законом?</a:t>
            </a:r>
          </a:p>
          <a:p>
            <a:pPr eaLnBrk="1" hangingPunct="1">
              <a:buFont typeface="Arial" charset="0"/>
              <a:buNone/>
            </a:pPr>
            <a:r>
              <a:rPr lang="ru-RU" altLang="ru-RU" smtClean="0">
                <a:latin typeface="Arial Narrow" pitchFamily="34" charset="0"/>
              </a:rPr>
              <a:t>– Имеет ли право человек защищать себя с помощью суда?</a:t>
            </a:r>
          </a:p>
          <a:p>
            <a:pPr eaLnBrk="1" hangingPunct="1"/>
            <a:endParaRPr lang="ru-RU" altLang="ru-RU" sz="2000" smtClean="0">
              <a:latin typeface="Arial Narrow" pitchFamily="34" charset="0"/>
            </a:endParaRPr>
          </a:p>
        </p:txBody>
      </p:sp>
      <p:sp>
        <p:nvSpPr>
          <p:cNvPr id="4" name="Улыбающееся лицо 3"/>
          <p:cNvSpPr/>
          <p:nvPr/>
        </p:nvSpPr>
        <p:spPr>
          <a:xfrm>
            <a:off x="4857750" y="785813"/>
            <a:ext cx="500063" cy="500062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Улыбающееся лицо 6"/>
          <p:cNvSpPr/>
          <p:nvPr/>
        </p:nvSpPr>
        <p:spPr>
          <a:xfrm>
            <a:off x="3929063" y="4786313"/>
            <a:ext cx="500062" cy="500062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Улыбающееся лицо 8"/>
          <p:cNvSpPr/>
          <p:nvPr/>
        </p:nvSpPr>
        <p:spPr>
          <a:xfrm>
            <a:off x="5929313" y="3643313"/>
            <a:ext cx="500062" cy="500062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Улыбающееся лицо 9"/>
          <p:cNvSpPr/>
          <p:nvPr/>
        </p:nvSpPr>
        <p:spPr>
          <a:xfrm>
            <a:off x="5000625" y="1857375"/>
            <a:ext cx="500063" cy="500063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Улыбающееся лицо 10"/>
          <p:cNvSpPr/>
          <p:nvPr/>
        </p:nvSpPr>
        <p:spPr>
          <a:xfrm>
            <a:off x="7786688" y="3000375"/>
            <a:ext cx="500062" cy="500063"/>
          </a:xfrm>
          <a:prstGeom prst="smileyFace">
            <a:avLst>
              <a:gd name="adj" fmla="val -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Улыбающееся лицо 11"/>
          <p:cNvSpPr/>
          <p:nvPr/>
        </p:nvSpPr>
        <p:spPr>
          <a:xfrm>
            <a:off x="7715250" y="2357438"/>
            <a:ext cx="500063" cy="500062"/>
          </a:xfrm>
          <a:prstGeom prst="smileyFace">
            <a:avLst>
              <a:gd name="adj" fmla="val -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textarchive.ru/images/510/1019453/m4c2df0f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25"/>
            <a:ext cx="8229600" cy="5697538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latin typeface="Arial Narrow" pitchFamily="34" charset="0"/>
              </a:rPr>
              <a:t>– Может ли человек свободно передвигаться по своей стране?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latin typeface="Arial Narrow" pitchFamily="34" charset="0"/>
              </a:rPr>
              <a:t>– Можно ли уехать из страны, а потом вернуться назад?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latin typeface="Arial Narrow" pitchFamily="34" charset="0"/>
              </a:rPr>
              <a:t>– Может ли человек владеть имуществом?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latin typeface="Arial Narrow" pitchFamily="34" charset="0"/>
              </a:rPr>
              <a:t>– Имеет ли человек право на социальное обеспечение?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latin typeface="Arial Narrow" pitchFamily="34" charset="0"/>
              </a:rPr>
              <a:t>– Можно ли запретить свободный выбор труда?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latin typeface="Arial Narrow" pitchFamily="34" charset="0"/>
              </a:rPr>
              <a:t>– Защищает ли закон материнство и младенчество?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latin typeface="Arial Narrow" pitchFamily="34" charset="0"/>
              </a:rPr>
              <a:t>– Можно ли без разрешения войти в жилище человека?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>
              <a:latin typeface="Arial Narrow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  <p:sp>
        <p:nvSpPr>
          <p:cNvPr id="4" name="Улыбающееся лицо 3"/>
          <p:cNvSpPr/>
          <p:nvPr/>
        </p:nvSpPr>
        <p:spPr>
          <a:xfrm>
            <a:off x="8643938" y="4572000"/>
            <a:ext cx="500062" cy="500063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Улыбающееся лицо 4"/>
          <p:cNvSpPr/>
          <p:nvPr/>
        </p:nvSpPr>
        <p:spPr>
          <a:xfrm>
            <a:off x="8072438" y="4000500"/>
            <a:ext cx="500062" cy="500063"/>
          </a:xfrm>
          <a:prstGeom prst="smileyFace">
            <a:avLst>
              <a:gd name="adj" fmla="val -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Улыбающееся лицо 5"/>
          <p:cNvSpPr/>
          <p:nvPr/>
        </p:nvSpPr>
        <p:spPr>
          <a:xfrm>
            <a:off x="4143375" y="3500438"/>
            <a:ext cx="500063" cy="500062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Улыбающееся лицо 6"/>
          <p:cNvSpPr/>
          <p:nvPr/>
        </p:nvSpPr>
        <p:spPr>
          <a:xfrm>
            <a:off x="7500938" y="2428875"/>
            <a:ext cx="500062" cy="500063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Улыбающееся лицо 7"/>
          <p:cNvSpPr/>
          <p:nvPr/>
        </p:nvSpPr>
        <p:spPr>
          <a:xfrm>
            <a:off x="3714750" y="1928813"/>
            <a:ext cx="500063" cy="500062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Улыбающееся лицо 8"/>
          <p:cNvSpPr/>
          <p:nvPr/>
        </p:nvSpPr>
        <p:spPr>
          <a:xfrm>
            <a:off x="3714750" y="928688"/>
            <a:ext cx="500063" cy="500062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Улыбающееся лицо 9"/>
          <p:cNvSpPr/>
          <p:nvPr/>
        </p:nvSpPr>
        <p:spPr>
          <a:xfrm>
            <a:off x="2643188" y="5572125"/>
            <a:ext cx="500062" cy="500063"/>
          </a:xfrm>
          <a:prstGeom prst="smileyFace">
            <a:avLst>
              <a:gd name="adj" fmla="val -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textarchive.ru/images/510/1019453/m4c2df0f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4" name="Лента лицом вниз 3"/>
          <p:cNvSpPr/>
          <p:nvPr/>
        </p:nvSpPr>
        <p:spPr>
          <a:xfrm>
            <a:off x="285750" y="2143125"/>
            <a:ext cx="8572500" cy="2041525"/>
          </a:xfrm>
          <a:prstGeom prst="ribbon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28860" y="2500306"/>
            <a:ext cx="4185761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+mn-cs"/>
              </a:rPr>
              <a:t>СКАЗКА ЛОЖЬ,</a:t>
            </a:r>
            <a:endParaRPr lang="ru-RU" sz="4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+mn-cs"/>
              </a:rPr>
              <a:t>ДА В НЕЙ НАМЁК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textarchive.ru/images/510/1019453/m4c2df0f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88"/>
            <a:ext cx="8229600" cy="6072187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100" dirty="0" smtClean="0">
                <a:latin typeface="Arial Narrow" pitchFamily="34" charset="0"/>
              </a:rPr>
              <a:t>  Каким правом воспользовалась лягушка из сказки В.Гаршина, отправившись в путешествие?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3100" dirty="0" smtClean="0">
              <a:latin typeface="Arial Narrow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100" dirty="0" smtClean="0">
                <a:latin typeface="Arial Narrow" pitchFamily="34" charset="0"/>
              </a:rPr>
              <a:t>Какое право крысы Шушеры нарушил Папа Карло, запустив в нее свой башмак?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3100" dirty="0" smtClean="0">
              <a:latin typeface="Arial Narrow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100" dirty="0" smtClean="0">
                <a:latin typeface="Arial Narrow" pitchFamily="34" charset="0"/>
              </a:rPr>
              <a:t> Какое право нарушала мачеха, не пуская Золушку на бал?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3100" dirty="0" smtClean="0">
              <a:latin typeface="Arial Narrow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100" dirty="0" smtClean="0">
                <a:latin typeface="Arial Narrow" pitchFamily="34" charset="0"/>
              </a:rPr>
              <a:t> Каким правом воспользовался </a:t>
            </a:r>
            <a:r>
              <a:rPr lang="ru-RU" sz="3100" dirty="0" err="1" smtClean="0">
                <a:latin typeface="Arial Narrow" pitchFamily="34" charset="0"/>
              </a:rPr>
              <a:t>Балда</a:t>
            </a:r>
            <a:r>
              <a:rPr lang="ru-RU" sz="3100" dirty="0" smtClean="0">
                <a:latin typeface="Arial Narrow" pitchFamily="34" charset="0"/>
              </a:rPr>
              <a:t>, нанявшись на работу к попу?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3100" dirty="0" smtClean="0">
              <a:latin typeface="Arial Narrow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100" dirty="0" smtClean="0">
                <a:latin typeface="Arial Narrow" pitchFamily="34" charset="0"/>
              </a:rPr>
              <a:t> Какое право нарушил волк, ворвавшись в дом козы и семерых козлят?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3100" dirty="0" smtClean="0">
              <a:latin typeface="Arial Narrow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3100" dirty="0" smtClean="0">
              <a:latin typeface="Arial Narrow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71750" y="1071563"/>
            <a:ext cx="4379913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latin typeface="Arial Narrow" pitchFamily="34" charset="0"/>
                <a:cs typeface="+mn-cs"/>
              </a:rPr>
              <a:t>Право на свободу передвижений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28875" y="2428875"/>
            <a:ext cx="441960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latin typeface="Arial Narrow" pitchFamily="34" charset="0"/>
                <a:cs typeface="+mn-cs"/>
              </a:rPr>
              <a:t>Унижение достоинства  личности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00438" y="3357563"/>
            <a:ext cx="2211387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latin typeface="Arial Narrow" pitchFamily="34" charset="0"/>
                <a:cs typeface="+mn-cs"/>
              </a:rPr>
              <a:t>Право на отдых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00438" y="4714875"/>
            <a:ext cx="198437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latin typeface="Arial Narrow" pitchFamily="34" charset="0"/>
                <a:cs typeface="+mn-cs"/>
              </a:rPr>
              <a:t>Право на труд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71625" y="6000750"/>
            <a:ext cx="398780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latin typeface="Arial Narrow" pitchFamily="34" charset="0"/>
                <a:cs typeface="+mn-cs"/>
              </a:rPr>
              <a:t>Неприкосновенность жилища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072188" y="6000750"/>
            <a:ext cx="2173287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latin typeface="Arial Narrow" pitchFamily="34" charset="0"/>
                <a:cs typeface="+mn-cs"/>
              </a:rPr>
              <a:t>Право на жизнь</a:t>
            </a:r>
            <a:endParaRPr lang="ru-RU" sz="2400" b="1" dirty="0">
              <a:solidFill>
                <a:srgbClr val="C00000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textarchive.ru/images/510/1019453/m4c2df0f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88"/>
            <a:ext cx="8229600" cy="6215062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latin typeface="Arial Narrow" pitchFamily="34" charset="0"/>
              </a:rPr>
              <a:t>Каким правом воспользовалась Настенька из сказки «Аленький цветочек», отправляясь во дворец к чудовищу? </a:t>
            </a:r>
            <a:endParaRPr lang="ru-RU" b="1" dirty="0" smtClean="0">
              <a:latin typeface="Arial Narrow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latin typeface="Arial Narrow" pitchFamily="34" charset="0"/>
              </a:rPr>
              <a:t>Какое право нарушила лиса из сказки «Лиса и заяц»?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b="1" dirty="0" smtClean="0">
              <a:latin typeface="Arial Narrow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latin typeface="Arial Narrow" pitchFamily="34" charset="0"/>
              </a:rPr>
              <a:t>Какое право нарушил Буратино,    схватив </a:t>
            </a:r>
            <a:r>
              <a:rPr lang="ru-RU" dirty="0" err="1" smtClean="0">
                <a:latin typeface="Arial Narrow" pitchFamily="34" charset="0"/>
              </a:rPr>
              <a:t>Шушару</a:t>
            </a:r>
            <a:r>
              <a:rPr lang="ru-RU" dirty="0" smtClean="0">
                <a:latin typeface="Arial Narrow" pitchFamily="34" charset="0"/>
              </a:rPr>
              <a:t> за хвост?.</a:t>
            </a:r>
            <a:endParaRPr lang="ru-RU" b="1" dirty="0" smtClean="0">
              <a:latin typeface="Arial Narrow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latin typeface="Arial Narrow" pitchFamily="34" charset="0"/>
              </a:rPr>
              <a:t>Какое право главной героини было несколько раз нарушено в сказке «</a:t>
            </a:r>
            <a:r>
              <a:rPr lang="ru-RU" dirty="0" err="1" smtClean="0">
                <a:latin typeface="Arial Narrow" pitchFamily="34" charset="0"/>
              </a:rPr>
              <a:t>Дюймовочка</a:t>
            </a:r>
            <a:r>
              <a:rPr lang="ru-RU" dirty="0" smtClean="0">
                <a:latin typeface="Arial Narrow" pitchFamily="34" charset="0"/>
              </a:rPr>
              <a:t>»?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b="1" dirty="0" smtClean="0">
              <a:latin typeface="Arial Narrow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latin typeface="Arial Narrow" pitchFamily="34" charset="0"/>
              </a:rPr>
              <a:t>Какое право </a:t>
            </a:r>
            <a:r>
              <a:rPr lang="ru-RU" dirty="0" err="1" smtClean="0">
                <a:latin typeface="Arial Narrow" pitchFamily="34" charset="0"/>
              </a:rPr>
              <a:t>Маугли</a:t>
            </a:r>
            <a:r>
              <a:rPr lang="ru-RU" dirty="0" smtClean="0">
                <a:latin typeface="Arial Narrow" pitchFamily="34" charset="0"/>
              </a:rPr>
              <a:t> в одноимённой сказке Киплинга постоянно пытался нарушить </a:t>
            </a:r>
            <a:r>
              <a:rPr lang="ru-RU" dirty="0" err="1" smtClean="0">
                <a:latin typeface="Arial Narrow" pitchFamily="34" charset="0"/>
              </a:rPr>
              <a:t>Шерхан</a:t>
            </a:r>
            <a:r>
              <a:rPr lang="ru-RU" dirty="0" smtClean="0">
                <a:latin typeface="Arial Narrow" pitchFamily="34" charset="0"/>
              </a:rPr>
              <a:t>?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latin typeface="Arial Narrow" pitchFamily="34" charset="0"/>
              </a:rPr>
              <a:t>Каким правом не воспользовался Буратино, продав азбуку за пять золотых?   </a:t>
            </a:r>
            <a:endParaRPr lang="ru-RU" b="1" dirty="0" smtClean="0">
              <a:latin typeface="Arial Narrow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43250" y="1071563"/>
            <a:ext cx="4373563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latin typeface="Arial Narrow" pitchFamily="34" charset="0"/>
                <a:cs typeface="+mn-cs"/>
              </a:rPr>
              <a:t>Право на свободу передвижения</a:t>
            </a:r>
            <a:endParaRPr lang="ru-RU" sz="2400" b="1" dirty="0">
              <a:solidFill>
                <a:srgbClr val="C00000"/>
              </a:solidFill>
              <a:latin typeface="Calibri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0313" y="2000250"/>
            <a:ext cx="510857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latin typeface="Arial Narrow" pitchFamily="34" charset="0"/>
                <a:cs typeface="+mn-cs"/>
              </a:rPr>
              <a:t>Право на неприкосновенность жилища</a:t>
            </a:r>
            <a:endParaRPr lang="ru-RU" sz="2400" b="1" dirty="0">
              <a:solidFill>
                <a:srgbClr val="C00000"/>
              </a:solidFill>
              <a:latin typeface="Calibri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25" y="2928938"/>
            <a:ext cx="5103813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latin typeface="Arial Narrow" pitchFamily="34" charset="0"/>
                <a:cs typeface="+mn-cs"/>
              </a:rPr>
              <a:t>Право на личную неприкосновенность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57438" y="4143375"/>
            <a:ext cx="4951412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latin typeface="Arial Narrow" pitchFamily="34" charset="0"/>
                <a:cs typeface="+mn-cs"/>
              </a:rPr>
              <a:t>Право на свободу вступления в брак</a:t>
            </a:r>
            <a:endParaRPr lang="ru-RU" sz="2400" b="1" dirty="0">
              <a:solidFill>
                <a:srgbClr val="C00000"/>
              </a:solidFill>
              <a:latin typeface="Calibri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15063" y="5000625"/>
            <a:ext cx="2173287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latin typeface="Arial Narrow" pitchFamily="34" charset="0"/>
                <a:cs typeface="+mn-cs"/>
              </a:rPr>
              <a:t>Право на жизнь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14875" y="5857875"/>
            <a:ext cx="3192463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latin typeface="Arial Narrow" pitchFamily="34" charset="0"/>
                <a:cs typeface="+mn-cs"/>
              </a:rPr>
              <a:t>Правом на образование</a:t>
            </a:r>
            <a:endParaRPr lang="ru-RU" sz="2400" b="1" dirty="0">
              <a:solidFill>
                <a:srgbClr val="C00000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textarchive.ru/images/510/1019453/m4c2df0f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60418" name="Содержимое 2"/>
          <p:cNvSpPr>
            <a:spLocks noGrp="1"/>
          </p:cNvSpPr>
          <p:nvPr>
            <p:ph idx="1"/>
          </p:nvPr>
        </p:nvSpPr>
        <p:spPr>
          <a:xfrm>
            <a:off x="357188" y="214313"/>
            <a:ext cx="8501062" cy="6429375"/>
          </a:xfrm>
        </p:spPr>
        <p:txBody>
          <a:bodyPr/>
          <a:lstStyle/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</p:txBody>
      </p:sp>
      <p:sp>
        <p:nvSpPr>
          <p:cNvPr id="4" name="Лента лицом вниз 3"/>
          <p:cNvSpPr/>
          <p:nvPr/>
        </p:nvSpPr>
        <p:spPr>
          <a:xfrm>
            <a:off x="285750" y="2143125"/>
            <a:ext cx="8572500" cy="2041525"/>
          </a:xfrm>
          <a:prstGeom prst="ribbon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2786058"/>
            <a:ext cx="4214842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+mn-cs"/>
              </a:rPr>
              <a:t>АНАГРАММЫ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textarchive.ru/images/510/1019453/m4c2df0f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61442" name="Содержимое 2"/>
          <p:cNvSpPr>
            <a:spLocks noGrp="1"/>
          </p:cNvSpPr>
          <p:nvPr>
            <p:ph idx="1"/>
          </p:nvPr>
        </p:nvSpPr>
        <p:spPr>
          <a:xfrm>
            <a:off x="285750" y="285750"/>
            <a:ext cx="3714750" cy="6215063"/>
          </a:xfrm>
        </p:spPr>
        <p:txBody>
          <a:bodyPr/>
          <a:lstStyle/>
          <a:p>
            <a:pPr marL="514350" indent="-514350" eaLnBrk="1" hangingPunct="1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ru-RU" altLang="ru-RU" sz="2800" b="1" smtClean="0">
                <a:latin typeface="Arial Narrow" pitchFamily="34" charset="0"/>
              </a:rPr>
              <a:t>К О Р Ё Н Б Е</a:t>
            </a:r>
          </a:p>
          <a:p>
            <a:pPr marL="514350" indent="-514350" eaLnBrk="1" hangingPunct="1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ru-RU" altLang="ru-RU" sz="2800" b="1" smtClean="0">
                <a:latin typeface="Arial Narrow" pitchFamily="34" charset="0"/>
              </a:rPr>
              <a:t>М Я С Ь Е</a:t>
            </a:r>
          </a:p>
          <a:p>
            <a:pPr marL="514350" indent="-514350" eaLnBrk="1" hangingPunct="1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ru-RU" altLang="ru-RU" sz="2800" b="1" smtClean="0">
                <a:latin typeface="Arial Narrow" pitchFamily="34" charset="0"/>
              </a:rPr>
              <a:t>А Р А Н С Т</a:t>
            </a:r>
          </a:p>
          <a:p>
            <a:pPr marL="514350" indent="-514350" eaLnBrk="1" hangingPunct="1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ru-RU" altLang="ru-RU" sz="2800" b="1" smtClean="0">
                <a:latin typeface="Arial Narrow" pitchFamily="34" charset="0"/>
              </a:rPr>
              <a:t>К У Н Т Е М О Д</a:t>
            </a:r>
          </a:p>
          <a:p>
            <a:pPr marL="514350" indent="-514350" eaLnBrk="1" hangingPunct="1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ru-RU" altLang="ru-RU" sz="2800" b="1" smtClean="0">
                <a:latin typeface="Arial Narrow" pitchFamily="34" charset="0"/>
              </a:rPr>
              <a:t>К О Н З А</a:t>
            </a:r>
          </a:p>
          <a:p>
            <a:pPr marL="514350" indent="-514350" eaLnBrk="1" hangingPunct="1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ru-RU" altLang="ru-RU" sz="2800" b="1" smtClean="0">
                <a:latin typeface="Arial Narrow" pitchFamily="34" charset="0"/>
              </a:rPr>
              <a:t>И П О К А Л И Т</a:t>
            </a:r>
          </a:p>
          <a:p>
            <a:pPr marL="514350" indent="-514350" eaLnBrk="1" hangingPunct="1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ru-RU" altLang="ru-RU" sz="2800" b="1" smtClean="0">
                <a:latin typeface="Arial Narrow" pitchFamily="34" charset="0"/>
              </a:rPr>
              <a:t>З И Н Ь Ж И</a:t>
            </a:r>
          </a:p>
          <a:p>
            <a:pPr marL="514350" indent="-514350" eaLnBrk="1" hangingPunct="1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ru-RU" altLang="ru-RU" sz="2800" b="1" smtClean="0">
                <a:latin typeface="Arial Narrow" pitchFamily="34" charset="0"/>
              </a:rPr>
              <a:t>Д И Л И Е Т О Р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857875" y="428625"/>
            <a:ext cx="1474788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latin typeface="Arial Narrow" pitchFamily="34" charset="0"/>
                <a:cs typeface="+mn-cs"/>
              </a:rPr>
              <a:t>РЕБЕНОК </a:t>
            </a:r>
            <a:endParaRPr lang="ru-RU" sz="2400" dirty="0">
              <a:solidFill>
                <a:srgbClr val="C00000"/>
              </a:solidFill>
              <a:latin typeface="Calibri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00750" y="1214438"/>
            <a:ext cx="1179513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latin typeface="Arial Narrow" pitchFamily="34" charset="0"/>
                <a:cs typeface="+mn-cs"/>
              </a:rPr>
              <a:t>СЕМЬЯ </a:t>
            </a:r>
            <a:endParaRPr lang="ru-RU" sz="2400" dirty="0">
              <a:solidFill>
                <a:srgbClr val="C00000"/>
              </a:solidFill>
              <a:latin typeface="Calibri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29313" y="1857375"/>
            <a:ext cx="130810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latin typeface="Arial Narrow" pitchFamily="34" charset="0"/>
                <a:cs typeface="+mn-cs"/>
              </a:rPr>
              <a:t>СТРАНА </a:t>
            </a:r>
            <a:endParaRPr lang="ru-RU" sz="2400" dirty="0">
              <a:solidFill>
                <a:srgbClr val="C00000"/>
              </a:solidFill>
              <a:latin typeface="Calibri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86438" y="2643188"/>
            <a:ext cx="165735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latin typeface="Arial Narrow" pitchFamily="34" charset="0"/>
                <a:cs typeface="+mn-cs"/>
              </a:rPr>
              <a:t>ДОКУМЕНТ </a:t>
            </a:r>
            <a:endParaRPr lang="ru-RU" sz="2400" dirty="0">
              <a:solidFill>
                <a:srgbClr val="C00000"/>
              </a:solidFill>
              <a:latin typeface="Calibri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29313" y="3286125"/>
            <a:ext cx="113030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latin typeface="Arial Narrow" pitchFamily="34" charset="0"/>
                <a:cs typeface="+mn-cs"/>
              </a:rPr>
              <a:t>ЗАКОН </a:t>
            </a:r>
            <a:endParaRPr lang="ru-RU" sz="2400" dirty="0">
              <a:solidFill>
                <a:srgbClr val="C00000"/>
              </a:solidFill>
              <a:latin typeface="Calibri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5000" y="4071938"/>
            <a:ext cx="1665288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latin typeface="Arial Narrow" pitchFamily="34" charset="0"/>
                <a:cs typeface="+mn-cs"/>
              </a:rPr>
              <a:t>ПОЛИТИКА </a:t>
            </a:r>
            <a:endParaRPr lang="ru-RU" sz="2400" dirty="0">
              <a:solidFill>
                <a:srgbClr val="C00000"/>
              </a:solidFill>
              <a:latin typeface="Calibri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57875" y="4786313"/>
            <a:ext cx="1185863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latin typeface="Arial Narrow" pitchFamily="34" charset="0"/>
                <a:cs typeface="+mn-cs"/>
              </a:rPr>
              <a:t>ЖИЗНЬ </a:t>
            </a:r>
            <a:endParaRPr lang="ru-RU" sz="2400" dirty="0">
              <a:solidFill>
                <a:srgbClr val="C00000"/>
              </a:solidFill>
              <a:latin typeface="Calibri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15000" y="5500688"/>
            <a:ext cx="1662113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latin typeface="Arial Narrow" pitchFamily="34" charset="0"/>
                <a:cs typeface="+mn-cs"/>
              </a:rPr>
              <a:t>РОДИТЕЛИ </a:t>
            </a:r>
            <a:endParaRPr lang="ru-RU" sz="2400" dirty="0">
              <a:solidFill>
                <a:srgbClr val="C00000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900igr.net/up/datas/127931/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s://ds04.infourok.ru/uploads/ex/0078/0004bb67-a59d6b09/1/img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282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present5.com/presentforday2/20170228/9_konstituciya_rf_demonstraciya_images/9_konstituciya_rf_demonstraciya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www.metod-kopilka.ru/images/doc/25/19560/2/img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textarchive.ru/images/510/1019453/m4c2df0f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dirty="0" smtClean="0"/>
              <a:t>Что такое законы?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sz="6000" b="1" dirty="0" smtClean="0"/>
              <a:t>  </a:t>
            </a:r>
            <a:r>
              <a:rPr lang="ru-RU" altLang="ru-RU" sz="4000" b="1" i="1" u="sng" dirty="0" smtClean="0"/>
              <a:t>Законы </a:t>
            </a:r>
            <a:r>
              <a:rPr lang="ru-RU" altLang="ru-RU" sz="4000" b="1" i="1" dirty="0" smtClean="0"/>
              <a:t>– это правила, которые устанавливает государство. </a:t>
            </a:r>
            <a:r>
              <a:rPr lang="ru-RU" altLang="ru-RU" i="1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textarchive.ru/images/510/1019453/m4c2df0f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4710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362950" cy="2992438"/>
          </a:xfrm>
        </p:spPr>
        <p:txBody>
          <a:bodyPr/>
          <a:lstStyle/>
          <a:p>
            <a:pPr marL="838200" indent="-838200" eaLnBrk="1" hangingPunct="1"/>
            <a:r>
              <a:rPr lang="ru-RU" altLang="ru-RU" smtClean="0"/>
              <a:t>	Народ может выбирать президента своей страны, выбирать депутатов  в Государственную Думу.</a:t>
            </a:r>
          </a:p>
        </p:txBody>
      </p:sp>
      <p:pic>
        <p:nvPicPr>
          <p:cNvPr id="47107" name="Picture 7" descr="2488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3402013"/>
            <a:ext cx="3297238" cy="339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textarchive.ru/images/510/1019453/m4c2df0f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xfrm>
            <a:off x="801688" y="274638"/>
            <a:ext cx="8229600" cy="533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/>
              <a:t>  </a:t>
            </a:r>
            <a:r>
              <a:rPr lang="ru-RU" sz="3600" b="1" i="1" dirty="0">
                <a:solidFill>
                  <a:srgbClr val="000066"/>
                </a:solidFill>
              </a:rPr>
              <a:t>Действующий президент РФ</a:t>
            </a:r>
          </a:p>
        </p:txBody>
      </p:sp>
      <p:pic>
        <p:nvPicPr>
          <p:cNvPr id="30729" name="Picture 9" descr="Vladimir_Putin_1201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14283" y="1214422"/>
            <a:ext cx="2643206" cy="4038600"/>
          </a:xfrm>
          <a:noFill/>
        </p:spPr>
      </p:pic>
      <p:sp>
        <p:nvSpPr>
          <p:cNvPr id="3072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2928926" y="946150"/>
            <a:ext cx="6215074" cy="5605463"/>
          </a:xfrm>
        </p:spPr>
        <p:txBody>
          <a:bodyPr>
            <a:noAutofit/>
          </a:bodyPr>
          <a:lstStyle/>
          <a:p>
            <a:pPr eaLnBrk="1" hangingPunct="1">
              <a:buFontTx/>
              <a:buNone/>
            </a:pPr>
            <a:r>
              <a:rPr lang="ru-RU" altLang="ru-RU" b="1" i="1" dirty="0" smtClean="0">
                <a:solidFill>
                  <a:srgbClr val="A50021"/>
                </a:solidFill>
              </a:rPr>
              <a:t>Президент</a:t>
            </a:r>
            <a:r>
              <a:rPr lang="ru-RU" altLang="ru-RU" b="1" i="1" dirty="0" smtClean="0"/>
              <a:t> – глава государства;</a:t>
            </a:r>
          </a:p>
          <a:p>
            <a:pPr eaLnBrk="1" hangingPunct="1">
              <a:buFontTx/>
              <a:buNone/>
            </a:pPr>
            <a:r>
              <a:rPr lang="ru-RU" altLang="ru-RU" b="1" i="1" dirty="0" smtClean="0"/>
              <a:t>    В его руках находится особая власть – </a:t>
            </a:r>
            <a:r>
              <a:rPr lang="ru-RU" altLang="ru-RU" b="1" i="1" dirty="0" smtClean="0">
                <a:solidFill>
                  <a:srgbClr val="A50021"/>
                </a:solidFill>
              </a:rPr>
              <a:t>президентская;</a:t>
            </a:r>
          </a:p>
          <a:p>
            <a:pPr eaLnBrk="1" hangingPunct="1">
              <a:buFontTx/>
              <a:buNone/>
            </a:pPr>
            <a:r>
              <a:rPr lang="ru-RU" altLang="ru-RU" b="1" i="1" dirty="0" smtClean="0"/>
              <a:t>    </a:t>
            </a:r>
            <a:r>
              <a:rPr lang="ru-RU" altLang="ru-RU" b="1" i="1" u="sng" dirty="0" smtClean="0">
                <a:solidFill>
                  <a:srgbClr val="A50021"/>
                </a:solidFill>
              </a:rPr>
              <a:t>Его главные задачи</a:t>
            </a:r>
            <a:r>
              <a:rPr lang="ru-RU" altLang="ru-RU" b="1" i="1" dirty="0" smtClean="0">
                <a:solidFill>
                  <a:srgbClr val="A50021"/>
                </a:solidFill>
              </a:rPr>
              <a:t>:</a:t>
            </a:r>
            <a:r>
              <a:rPr lang="ru-RU" altLang="ru-RU" b="1" i="1" dirty="0" smtClean="0"/>
              <a:t> охранять конституционный строй России, поддерживать гражданский мир и национальное согласие.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textarchive.ru/images/510/1019453/m4c2df0f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1841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4000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65175"/>
            <a:ext cx="8147050" cy="3168650"/>
          </a:xfrm>
        </p:spPr>
        <p:txBody>
          <a:bodyPr/>
          <a:lstStyle/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ru-RU" altLang="ru-RU" sz="2000" dirty="0" smtClean="0"/>
              <a:t>		Россию населяют 180 национальностей, народностей и этнических групп. И все люди в нашей стране РАВНОПРАВНЫ.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ru-RU" altLang="ru-RU" sz="2000" dirty="0" smtClean="0"/>
              <a:t>		Статья 19 Конституции Российской Федерации гласит: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ru-RU" altLang="ru-RU" sz="2000" dirty="0" smtClean="0"/>
              <a:t>		«Государство гарантирует равенство прав и свобод человека и гражданина независимо от пола, расы, национальности, языка, происхождения, имущественного и должностного положения, места жительства, отношения к религии, убеждений, принадлежности к общественным объединениям».</a:t>
            </a:r>
          </a:p>
        </p:txBody>
      </p:sp>
      <p:pic>
        <p:nvPicPr>
          <p:cNvPr id="46084" name="Picture 5" descr="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13" y="3775075"/>
            <a:ext cx="3455987" cy="30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extarchive.ru/images/510/1019453/m4c2df0f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0178" name="Rectangle 4"/>
          <p:cNvSpPr>
            <a:spLocks noChangeArrowheads="1"/>
          </p:cNvSpPr>
          <p:nvPr/>
        </p:nvSpPr>
        <p:spPr bwMode="auto">
          <a:xfrm>
            <a:off x="500034" y="2928934"/>
            <a:ext cx="8358187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tabLst>
                <a:tab pos="571500" algn="l"/>
              </a:tabLst>
            </a:pPr>
            <a:r>
              <a:rPr lang="ru-RU" altLang="ru-RU" sz="3200" b="1" i="1" dirty="0">
                <a:latin typeface="Times New Roman" pitchFamily="18" charset="0"/>
                <a:cs typeface="Times New Roman" pitchFamily="18" charset="0"/>
              </a:rPr>
              <a:t>Право </a:t>
            </a:r>
            <a:r>
              <a:rPr lang="ru-RU" altLang="ru-RU" sz="3200" b="1" dirty="0">
                <a:latin typeface="Times New Roman" pitchFamily="18" charset="0"/>
                <a:cs typeface="Times New Roman" pitchFamily="18" charset="0"/>
              </a:rPr>
              <a:t>– это узаконенная возможность что-нибудь делать, осуществлять, а </a:t>
            </a:r>
            <a:r>
              <a:rPr lang="ru-RU" altLang="ru-RU" sz="3200" b="1" i="1" dirty="0">
                <a:latin typeface="Times New Roman" pitchFamily="18" charset="0"/>
                <a:cs typeface="Times New Roman" pitchFamily="18" charset="0"/>
              </a:rPr>
              <a:t>обязанность</a:t>
            </a:r>
            <a:r>
              <a:rPr lang="ru-RU" altLang="ru-RU" sz="3200" b="1" dirty="0">
                <a:latin typeface="Times New Roman" pitchFamily="18" charset="0"/>
                <a:cs typeface="Times New Roman" pitchFamily="18" charset="0"/>
              </a:rPr>
              <a:t> – это действия, которые граждане обязаны делать.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071546"/>
            <a:ext cx="8143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571500" algn="l"/>
              </a:tabLst>
            </a:pPr>
            <a:r>
              <a:rPr lang="ru-RU" altLang="ru-RU" sz="3600" b="1" dirty="0" smtClean="0">
                <a:latin typeface="Times New Roman" pitchFamily="18" charset="0"/>
                <a:cs typeface="Times New Roman" pitchFamily="18" charset="0"/>
              </a:rPr>
              <a:t>Что такое право и что такое обязанность?</a:t>
            </a:r>
            <a:endParaRPr lang="ru-RU" alt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442</Words>
  <PresentationFormat>Экран (4:3)</PresentationFormat>
  <Paragraphs>85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Что такое законы?</vt:lpstr>
      <vt:lpstr> Народ может выбирать президента своей страны, выбирать депутатов  в Государственную Думу.</vt:lpstr>
      <vt:lpstr>  Действующий президент РФ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КОНСТИТУЦИЯ РФ</dc:title>
  <dc:creator>Учитель</dc:creator>
  <cp:lastModifiedBy>Учитель</cp:lastModifiedBy>
  <cp:revision>11</cp:revision>
  <dcterms:created xsi:type="dcterms:W3CDTF">2018-12-12T14:23:54Z</dcterms:created>
  <dcterms:modified xsi:type="dcterms:W3CDTF">2019-01-24T14:49:16Z</dcterms:modified>
</cp:coreProperties>
</file>