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6"/>
  </p:notesMasterIdLst>
  <p:sldIdLst>
    <p:sldId id="256" r:id="rId2"/>
    <p:sldId id="273" r:id="rId3"/>
    <p:sldId id="257" r:id="rId4"/>
    <p:sldId id="280" r:id="rId5"/>
    <p:sldId id="281" r:id="rId6"/>
    <p:sldId id="279" r:id="rId7"/>
    <p:sldId id="260" r:id="rId8"/>
    <p:sldId id="261" r:id="rId9"/>
    <p:sldId id="259" r:id="rId10"/>
    <p:sldId id="263" r:id="rId11"/>
    <p:sldId id="270" r:id="rId12"/>
    <p:sldId id="271" r:id="rId13"/>
    <p:sldId id="264" r:id="rId14"/>
    <p:sldId id="26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00"/>
    <a:srgbClr val="F7F103"/>
    <a:srgbClr val="FDFA76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4A826A-E183-41CE-AEF7-179BAD53D7C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117285-2C63-4D34-8FA7-3FCB4429E9B3}">
      <dgm:prSet/>
      <dgm:spPr>
        <a:solidFill>
          <a:schemeClr val="bg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b="1" dirty="0" smtClean="0"/>
            <a:t>Пишем </a:t>
          </a:r>
          <a:r>
            <a:rPr lang="ru-RU" b="1" dirty="0" smtClean="0">
              <a:effectLst>
                <a:outerShdw blurRad="50800" dist="50800" dir="5400000" algn="ctr" rotWithShape="0">
                  <a:schemeClr val="bg2">
                    <a:lumMod val="20000"/>
                    <a:lumOff val="80000"/>
                  </a:schemeClr>
                </a:outerShdw>
              </a:effectLst>
            </a:rPr>
            <a:t>красиво</a:t>
          </a:r>
          <a:r>
            <a:rPr lang="ru-RU" b="1" dirty="0" smtClean="0"/>
            <a:t>!</a:t>
          </a:r>
          <a:endParaRPr lang="ru-RU" dirty="0"/>
        </a:p>
      </dgm:t>
    </dgm:pt>
    <dgm:pt modelId="{19D3537E-38D6-4231-9733-1CA6DF403CC9}" type="parTrans" cxnId="{A185A9A4-2A7B-4276-9CAF-3FE56A2CACBF}">
      <dgm:prSet/>
      <dgm:spPr/>
      <dgm:t>
        <a:bodyPr/>
        <a:lstStyle/>
        <a:p>
          <a:endParaRPr lang="ru-RU"/>
        </a:p>
      </dgm:t>
    </dgm:pt>
    <dgm:pt modelId="{A22E92AE-B9D6-483B-9E53-78EFF019056C}" type="sibTrans" cxnId="{A185A9A4-2A7B-4276-9CAF-3FE56A2CACBF}">
      <dgm:prSet/>
      <dgm:spPr/>
      <dgm:t>
        <a:bodyPr/>
        <a:lstStyle/>
        <a:p>
          <a:endParaRPr lang="ru-RU"/>
        </a:p>
      </dgm:t>
    </dgm:pt>
    <dgm:pt modelId="{3B4453F3-86C0-4AC4-A912-BA44366987F6}" type="pres">
      <dgm:prSet presAssocID="{A14A826A-E183-41CE-AEF7-179BAD53D7C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E143D7-68F3-44F9-A6D2-401979237153}" type="pres">
      <dgm:prSet presAssocID="{2A117285-2C63-4D34-8FA7-3FCB4429E9B3}" presName="node" presStyleLbl="node1" presStyleIdx="0" presStyleCnt="1" custScaleX="277507">
        <dgm:presLayoutVars>
          <dgm:bulletEnabled val="1"/>
        </dgm:presLayoutVars>
      </dgm:prSet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</dgm:ptLst>
  <dgm:cxnLst>
    <dgm:cxn modelId="{A185A9A4-2A7B-4276-9CAF-3FE56A2CACBF}" srcId="{A14A826A-E183-41CE-AEF7-179BAD53D7CD}" destId="{2A117285-2C63-4D34-8FA7-3FCB4429E9B3}" srcOrd="0" destOrd="0" parTransId="{19D3537E-38D6-4231-9733-1CA6DF403CC9}" sibTransId="{A22E92AE-B9D6-483B-9E53-78EFF019056C}"/>
    <dgm:cxn modelId="{D4E5F129-69F7-43E7-9B41-3DDB9941A8FA}" type="presOf" srcId="{A14A826A-E183-41CE-AEF7-179BAD53D7CD}" destId="{3B4453F3-86C0-4AC4-A912-BA44366987F6}" srcOrd="0" destOrd="0" presId="urn:microsoft.com/office/officeart/2005/8/layout/cycle2"/>
    <dgm:cxn modelId="{3B83A57C-0B69-463B-97AC-F358B0E3BB86}" type="presOf" srcId="{2A117285-2C63-4D34-8FA7-3FCB4429E9B3}" destId="{F1E143D7-68F3-44F9-A6D2-401979237153}" srcOrd="0" destOrd="0" presId="urn:microsoft.com/office/officeart/2005/8/layout/cycle2"/>
    <dgm:cxn modelId="{CF41489F-D59A-4DD3-BECF-0F96F20F3B26}" type="presParOf" srcId="{3B4453F3-86C0-4AC4-A912-BA44366987F6}" destId="{F1E143D7-68F3-44F9-A6D2-40197923715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E143D7-68F3-44F9-A6D2-401979237153}">
      <dsp:nvSpPr>
        <dsp:cNvPr id="0" name=""/>
        <dsp:cNvSpPr/>
      </dsp:nvSpPr>
      <dsp:spPr>
        <a:xfrm>
          <a:off x="5632" y="74868"/>
          <a:ext cx="8307265" cy="2993533"/>
        </a:xfrm>
        <a:prstGeom prst="horizontalScroll">
          <a:avLst/>
        </a:prstGeom>
        <a:solidFill>
          <a:schemeClr val="bg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/>
            <a:t>Пишем </a:t>
          </a:r>
          <a:r>
            <a:rPr lang="ru-RU" sz="6500" b="1" kern="1200" dirty="0" smtClean="0">
              <a:effectLst>
                <a:outerShdw blurRad="50800" dist="50800" dir="5400000" algn="ctr" rotWithShape="0">
                  <a:schemeClr val="bg2">
                    <a:lumMod val="20000"/>
                    <a:lumOff val="80000"/>
                  </a:schemeClr>
                </a:outerShdw>
              </a:effectLst>
            </a:rPr>
            <a:t>красиво</a:t>
          </a:r>
          <a:r>
            <a:rPr lang="ru-RU" sz="6500" b="1" kern="1200" dirty="0" smtClean="0"/>
            <a:t>!</a:t>
          </a:r>
          <a:endParaRPr lang="ru-RU" sz="6500" kern="1200" dirty="0"/>
        </a:p>
      </dsp:txBody>
      <dsp:txXfrm>
        <a:off x="5632" y="74868"/>
        <a:ext cx="8307265" cy="2993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1E85D-0883-409C-AD21-AD0375A5517E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36CF4-79B5-4A12-B732-CC6EA01C7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6CF4-79B5-4A12-B732-CC6EA01C7B1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6CF4-79B5-4A12-B732-CC6EA01C7B1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196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DD5E263-2A29-487C-8B8B-084B518B8CD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1DCBA-6805-488D-8CAB-FB2A8A7491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B691C-E65A-4ACB-A89B-074157B3A9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8556AF3-6378-42A4-973A-130496A94D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D2E33DD-73C4-49B9-B50F-EC9CC05BAF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10097-7403-4F1F-987B-9B5C682090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4CCDE-9875-40A3-B85A-85D865D8FE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01A08-0ADE-41D8-889E-1428AC0754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09C7E-CF6F-4326-950C-013D4CF455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D5B0C-02F0-48AA-8408-5D147126A3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64A52-A262-4A02-8BCA-B362FC3730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CD293-9B0F-4147-9667-1EE01FF67F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0F0AD-6C29-419C-8919-729EA4153B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B9EBBE37-9AAD-4E3B-9A11-0EFAD7148292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 spd="slow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2090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50825" y="188913"/>
            <a:ext cx="6335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FF3300"/>
                </a:solidFill>
              </a:rPr>
              <a:t>Урок-путешествие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ru-RU" sz="7200"/>
              <a:t>Творческое задание</a:t>
            </a:r>
          </a:p>
        </p:txBody>
      </p:sp>
      <p:pic>
        <p:nvPicPr>
          <p:cNvPr id="16397" name="Picture 13" descr="j023218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74838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3" name="WordArt 19"/>
          <p:cNvSpPr>
            <a:spLocks noChangeArrowheads="1" noChangeShapeType="1" noTextEdit="1"/>
          </p:cNvSpPr>
          <p:nvPr/>
        </p:nvSpPr>
        <p:spPr bwMode="auto">
          <a:xfrm>
            <a:off x="611188" y="2471738"/>
            <a:ext cx="6697662" cy="4052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9525">
                  <a:noFill/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Мыслим,</a:t>
            </a:r>
          </a:p>
          <a:p>
            <a:pPr algn="ctr"/>
            <a:r>
              <a:rPr lang="ru-RU" sz="4400" b="1" kern="10">
                <a:ln w="9525">
                  <a:noFill/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 представляем,</a:t>
            </a:r>
          </a:p>
          <a:p>
            <a:pPr algn="ctr"/>
            <a:r>
              <a:rPr lang="ru-RU" sz="4400" b="1" kern="10">
                <a:ln w="9525">
                  <a:noFill/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       выбираем!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65896E-6 C -0.0618 -0.09248 -0.12343 -0.18427 -0.13246 -0.24532 C -0.14166 -0.30659 -0.07639 -0.34612 -0.05486 -0.36948 C -0.03333 -0.39306 -0.01788 -0.38913 -0.00295 -0.3852 " pathEditMode="relative" rAng="-1081757" ptsTypes="aaaA">
                                      <p:cBhvr>
                                        <p:cTn id="11" dur="2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87" name="Group 135"/>
          <p:cNvGraphicFramePr>
            <a:graphicFrameLocks noGrp="1"/>
          </p:cNvGraphicFramePr>
          <p:nvPr>
            <p:ph/>
          </p:nvPr>
        </p:nvGraphicFramePr>
        <p:xfrm>
          <a:off x="0" y="-85886"/>
          <a:ext cx="9144000" cy="6943911"/>
        </p:xfrm>
        <a:graphic>
          <a:graphicData uri="http://schemas.openxmlformats.org/drawingml/2006/table">
            <a:tbl>
              <a:tblPr/>
              <a:tblGrid>
                <a:gridCol w="2857488"/>
                <a:gridCol w="4429156"/>
                <a:gridCol w="1857356"/>
              </a:tblGrid>
              <a:tr h="97423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Сегодня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отличная  ,    замечательная ,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чудесная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погода.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880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Какое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ясное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,         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голубое  ,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лазурное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небо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440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Впереди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небольшой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,     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одинокий   ,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таинственный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остров.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096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берегу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чистый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,          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тёплый   ,     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жёлтый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35100" algn="l"/>
                        </a:tabLst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песок .      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67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Вдали  виднеется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старинная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,       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каменная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,        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таинственная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крепость.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285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 садимся в шлюпку и плывём к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удивительному  , незнакомому ,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чудесному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острову.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Picture 8" descr="j018560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620713"/>
            <a:ext cx="1282700" cy="1284287"/>
          </a:xfrm>
        </p:spPr>
      </p:pic>
      <p:pic>
        <p:nvPicPr>
          <p:cNvPr id="29706" name="Picture 10" descr="human174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765175"/>
            <a:ext cx="960438" cy="1655763"/>
          </a:xfrm>
          <a:noFill/>
          <a:ln/>
        </p:spPr>
      </p:pic>
      <p:pic>
        <p:nvPicPr>
          <p:cNvPr id="29709" name="Picture 13" descr="j0232180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269163" y="0"/>
            <a:ext cx="1874837" cy="1782763"/>
          </a:xfrm>
          <a:noFill/>
          <a:ln/>
        </p:spPr>
      </p:pic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2771775" y="1196975"/>
            <a:ext cx="5616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u="sng"/>
              <a:t>Домашнее задание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7290" y="3714752"/>
            <a:ext cx="48237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Упр. 326  стр.24-25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65896E-6 C -0.0618 -0.09248 -0.12343 -0.18427 -0.13246 -0.24532 C -0.14166 -0.30659 -0.07639 -0.34612 -0.05486 -0.36948 C -0.03333 -0.39306 -0.01788 -0.38913 -0.00295 -0.3852 " pathEditMode="relative" rAng="-1081757" ptsTypes="aaaA">
                                      <p:cBhvr>
                                        <p:cTn id="6" dur="2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23850" y="1628775"/>
            <a:ext cx="100091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dirty="0"/>
              <a:t>На уроке</a:t>
            </a:r>
          </a:p>
          <a:p>
            <a:pPr>
              <a:spcBef>
                <a:spcPct val="50000"/>
              </a:spcBef>
            </a:pPr>
            <a:r>
              <a:rPr lang="ru-RU" sz="4000" b="1" dirty="0"/>
              <a:t>			я узнал   …</a:t>
            </a:r>
          </a:p>
          <a:p>
            <a:pPr>
              <a:spcBef>
                <a:spcPct val="50000"/>
              </a:spcBef>
            </a:pPr>
            <a:r>
              <a:rPr lang="ru-RU" sz="4000" b="1" dirty="0"/>
              <a:t>			я научился  …</a:t>
            </a:r>
          </a:p>
          <a:p>
            <a:pPr>
              <a:spcBef>
                <a:spcPct val="50000"/>
              </a:spcBef>
            </a:pPr>
            <a:r>
              <a:rPr lang="ru-RU" sz="4000" b="1" dirty="0"/>
              <a:t>			мне понравилось… </a:t>
            </a:r>
          </a:p>
          <a:p>
            <a:pPr>
              <a:spcBef>
                <a:spcPct val="50000"/>
              </a:spcBef>
            </a:pPr>
            <a:r>
              <a:rPr lang="ru-RU" sz="4000" b="1" dirty="0"/>
              <a:t> Моё настроение  …</a:t>
            </a:r>
          </a:p>
        </p:txBody>
      </p:sp>
      <p:pic>
        <p:nvPicPr>
          <p:cNvPr id="17413" name="Picture 5" descr="j0232180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1874838" cy="1782763"/>
          </a:xfrm>
          <a:noFill/>
          <a:ln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2090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39750" y="260350"/>
            <a:ext cx="6335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FF3300"/>
                </a:solidFill>
              </a:rPr>
              <a:t>Урок-путешествие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WordArt 4"/>
          <p:cNvSpPr>
            <a:spLocks noChangeArrowheads="1" noChangeShapeType="1" noTextEdit="1"/>
          </p:cNvSpPr>
          <p:nvPr/>
        </p:nvSpPr>
        <p:spPr bwMode="auto">
          <a:xfrm>
            <a:off x="900113" y="260350"/>
            <a:ext cx="7343775" cy="1296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Чистописание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357158" y="2500306"/>
          <a:ext cx="8318530" cy="3143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92100"/>
            <a:ext cx="8362950" cy="1384300"/>
          </a:xfrm>
        </p:spPr>
        <p:txBody>
          <a:bodyPr/>
          <a:lstStyle/>
          <a:p>
            <a:pPr algn="ctr"/>
            <a:r>
              <a:rPr lang="ru-RU"/>
              <a:t>Словарная работа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4114800"/>
          </a:xfrm>
          <a:ln/>
        </p:spPr>
        <p:txBody>
          <a:bodyPr/>
          <a:lstStyle/>
          <a:p>
            <a:pPr>
              <a:buFontTx/>
              <a:buNone/>
            </a:pPr>
            <a:r>
              <a:rPr lang="ru-RU"/>
              <a:t>пут..шествие			(в)месте</a:t>
            </a:r>
          </a:p>
          <a:p>
            <a:pPr>
              <a:buFontTx/>
              <a:buNone/>
            </a:pPr>
            <a:r>
              <a:rPr lang="ru-RU"/>
              <a:t>г..ризонт				зап..д</a:t>
            </a:r>
          </a:p>
          <a:p>
            <a:pPr>
              <a:buFontTx/>
              <a:buNone/>
            </a:pPr>
            <a:r>
              <a:rPr lang="ru-RU"/>
              <a:t>к..рабль				сев..р</a:t>
            </a:r>
          </a:p>
          <a:p>
            <a:pPr>
              <a:buFontTx/>
              <a:buNone/>
            </a:pPr>
            <a:r>
              <a:rPr lang="ru-RU"/>
              <a:t>эк..паж				в..сток</a:t>
            </a:r>
          </a:p>
          <a:p>
            <a:pPr>
              <a:buFontTx/>
              <a:buNone/>
            </a:pPr>
            <a:r>
              <a:rPr lang="ru-RU"/>
              <a:t>вп..р..ди				ра..тояние</a:t>
            </a:r>
          </a:p>
          <a:p>
            <a:pPr>
              <a:buFontTx/>
              <a:buNone/>
            </a:pPr>
            <a:r>
              <a:rPr lang="ru-RU"/>
              <a:t>к..м..ндир			к..л..метр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7164388" y="188913"/>
            <a:ext cx="1979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38128" y="0"/>
            <a:ext cx="9182128" cy="7315200"/>
          </a:xfrm>
          <a:prstGeom prst="rect">
            <a:avLst/>
          </a:prstGeom>
          <a:noFill/>
          <a:ln>
            <a:solidFill>
              <a:schemeClr val="bg2">
                <a:lumMod val="20000"/>
                <a:lumOff val="8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42844" y="1428736"/>
            <a:ext cx="97155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</a:rPr>
              <a:t>Тема урока: «Правописание безударных окончаний имён прилагательных </a:t>
            </a:r>
          </a:p>
          <a:p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</a:rPr>
              <a:t>женского рода»</a:t>
            </a:r>
            <a:endParaRPr lang="ru-RU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290" y="285728"/>
            <a:ext cx="6118983" cy="107721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</a:rPr>
              <a:t>                 </a:t>
            </a:r>
            <a:r>
              <a:rPr lang="ru-RU" sz="3200" b="1" dirty="0" smtClean="0">
                <a:solidFill>
                  <a:srgbClr val="FF3300"/>
                </a:solidFill>
              </a:rPr>
              <a:t>ОСТРОВ </a:t>
            </a:r>
          </a:p>
          <a:p>
            <a:r>
              <a:rPr lang="ru-RU" sz="3200" b="1" dirty="0" smtClean="0">
                <a:solidFill>
                  <a:srgbClr val="FF3300"/>
                </a:solidFill>
              </a:rPr>
              <a:t>       ПРИЛАГАТЕЛЬНЫХ</a:t>
            </a:r>
            <a:endParaRPr lang="ru-RU" sz="32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96434" y="285728"/>
            <a:ext cx="8842402" cy="6572271"/>
            <a:chOff x="196434" y="239912"/>
            <a:chExt cx="8842402" cy="6618087"/>
          </a:xfrm>
        </p:grpSpPr>
        <p:sp>
          <p:nvSpPr>
            <p:cNvPr id="5" name="Полилиния 4"/>
            <p:cNvSpPr/>
            <p:nvPr/>
          </p:nvSpPr>
          <p:spPr>
            <a:xfrm>
              <a:off x="3214678" y="2757672"/>
              <a:ext cx="2744217" cy="1964688"/>
            </a:xfrm>
            <a:custGeom>
              <a:avLst/>
              <a:gdLst>
                <a:gd name="connsiteX0" fmla="*/ 0 w 2744217"/>
                <a:gd name="connsiteY0" fmla="*/ 982344 h 1964688"/>
                <a:gd name="connsiteX1" fmla="*/ 573369 w 2744217"/>
                <a:gd name="connsiteY1" fmla="*/ 183603 h 1964688"/>
                <a:gd name="connsiteX2" fmla="*/ 1372111 w 2744217"/>
                <a:gd name="connsiteY2" fmla="*/ 2 h 1964688"/>
                <a:gd name="connsiteX3" fmla="*/ 2170853 w 2744217"/>
                <a:gd name="connsiteY3" fmla="*/ 183605 h 1964688"/>
                <a:gd name="connsiteX4" fmla="*/ 2744219 w 2744217"/>
                <a:gd name="connsiteY4" fmla="*/ 982348 h 1964688"/>
                <a:gd name="connsiteX5" fmla="*/ 2170851 w 2744217"/>
                <a:gd name="connsiteY5" fmla="*/ 1781090 h 1964688"/>
                <a:gd name="connsiteX6" fmla="*/ 1372109 w 2744217"/>
                <a:gd name="connsiteY6" fmla="*/ 1964692 h 1964688"/>
                <a:gd name="connsiteX7" fmla="*/ 573367 w 2744217"/>
                <a:gd name="connsiteY7" fmla="*/ 1781089 h 1964688"/>
                <a:gd name="connsiteX8" fmla="*/ 1 w 2744217"/>
                <a:gd name="connsiteY8" fmla="*/ 982346 h 1964688"/>
                <a:gd name="connsiteX9" fmla="*/ 0 w 2744217"/>
                <a:gd name="connsiteY9" fmla="*/ 982344 h 196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44217" h="1964688">
                  <a:moveTo>
                    <a:pt x="0" y="982344"/>
                  </a:moveTo>
                  <a:cubicBezTo>
                    <a:pt x="1" y="665474"/>
                    <a:pt x="213495" y="368061"/>
                    <a:pt x="573369" y="183603"/>
                  </a:cubicBezTo>
                  <a:cubicBezTo>
                    <a:pt x="806314" y="64203"/>
                    <a:pt x="1085620" y="1"/>
                    <a:pt x="1372111" y="2"/>
                  </a:cubicBezTo>
                  <a:cubicBezTo>
                    <a:pt x="1658602" y="2"/>
                    <a:pt x="1937908" y="64205"/>
                    <a:pt x="2170853" y="183605"/>
                  </a:cubicBezTo>
                  <a:cubicBezTo>
                    <a:pt x="2530726" y="368064"/>
                    <a:pt x="2744220" y="665478"/>
                    <a:pt x="2744219" y="982348"/>
                  </a:cubicBezTo>
                  <a:cubicBezTo>
                    <a:pt x="2744219" y="1299218"/>
                    <a:pt x="2530725" y="1596631"/>
                    <a:pt x="2170851" y="1781090"/>
                  </a:cubicBezTo>
                  <a:cubicBezTo>
                    <a:pt x="1937906" y="1900490"/>
                    <a:pt x="1658600" y="1964692"/>
                    <a:pt x="1372109" y="1964692"/>
                  </a:cubicBezTo>
                  <a:cubicBezTo>
                    <a:pt x="1085618" y="1964692"/>
                    <a:pt x="806312" y="1900489"/>
                    <a:pt x="573367" y="1781089"/>
                  </a:cubicBezTo>
                  <a:cubicBezTo>
                    <a:pt x="213494" y="1596630"/>
                    <a:pt x="0" y="1299217"/>
                    <a:pt x="1" y="982346"/>
                  </a:cubicBezTo>
                  <a:cubicBezTo>
                    <a:pt x="1" y="982345"/>
                    <a:pt x="0" y="982345"/>
                    <a:pt x="0" y="98234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7122" tIns="302962" rIns="417122" bIns="302962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solidFill>
                    <a:schemeClr val="bg2">
                      <a:lumMod val="75000"/>
                    </a:schemeClr>
                  </a:solidFill>
                </a:rPr>
                <a:t>Имя прилагательное</a:t>
              </a:r>
              <a:endParaRPr lang="ru-RU" sz="2400" kern="12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 rot="16200000">
              <a:off x="4279575" y="2482005"/>
              <a:ext cx="593484" cy="38674"/>
            </a:xfrm>
            <a:custGeom>
              <a:avLst/>
              <a:gdLst>
                <a:gd name="connsiteX0" fmla="*/ 0 w 593484"/>
                <a:gd name="connsiteY0" fmla="*/ 19337 h 38674"/>
                <a:gd name="connsiteX1" fmla="*/ 593484 w 593484"/>
                <a:gd name="connsiteY1" fmla="*/ 19337 h 38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3484" h="38674">
                  <a:moveTo>
                    <a:pt x="0" y="19337"/>
                  </a:moveTo>
                  <a:lnTo>
                    <a:pt x="593484" y="19337"/>
                  </a:lnTo>
                </a:path>
              </a:pathLst>
            </a:custGeom>
            <a:noFill/>
          </p:spPr>
          <p:style>
            <a:lnRef idx="2">
              <a:schemeClr val="accent3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4605" tIns="4500" rIns="294605" bIns="450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3593973" y="239912"/>
              <a:ext cx="1964688" cy="1964688"/>
            </a:xfrm>
            <a:custGeom>
              <a:avLst/>
              <a:gdLst>
                <a:gd name="connsiteX0" fmla="*/ 0 w 1964688"/>
                <a:gd name="connsiteY0" fmla="*/ 982344 h 1964688"/>
                <a:gd name="connsiteX1" fmla="*/ 287723 w 1964688"/>
                <a:gd name="connsiteY1" fmla="*/ 287722 h 1964688"/>
                <a:gd name="connsiteX2" fmla="*/ 982346 w 1964688"/>
                <a:gd name="connsiteY2" fmla="*/ 1 h 1964688"/>
                <a:gd name="connsiteX3" fmla="*/ 1676968 w 1964688"/>
                <a:gd name="connsiteY3" fmla="*/ 287724 h 1964688"/>
                <a:gd name="connsiteX4" fmla="*/ 1964689 w 1964688"/>
                <a:gd name="connsiteY4" fmla="*/ 982347 h 1964688"/>
                <a:gd name="connsiteX5" fmla="*/ 1676967 w 1964688"/>
                <a:gd name="connsiteY5" fmla="*/ 1676969 h 1964688"/>
                <a:gd name="connsiteX6" fmla="*/ 982345 w 1964688"/>
                <a:gd name="connsiteY6" fmla="*/ 1964691 h 1964688"/>
                <a:gd name="connsiteX7" fmla="*/ 287723 w 1964688"/>
                <a:gd name="connsiteY7" fmla="*/ 1676968 h 1964688"/>
                <a:gd name="connsiteX8" fmla="*/ 2 w 1964688"/>
                <a:gd name="connsiteY8" fmla="*/ 982345 h 1964688"/>
                <a:gd name="connsiteX9" fmla="*/ 0 w 1964688"/>
                <a:gd name="connsiteY9" fmla="*/ 982344 h 196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4688" h="1964688">
                  <a:moveTo>
                    <a:pt x="0" y="982344"/>
                  </a:moveTo>
                  <a:cubicBezTo>
                    <a:pt x="0" y="721810"/>
                    <a:pt x="103497" y="471947"/>
                    <a:pt x="287723" y="287722"/>
                  </a:cubicBezTo>
                  <a:cubicBezTo>
                    <a:pt x="471949" y="103497"/>
                    <a:pt x="721812" y="1"/>
                    <a:pt x="982346" y="1"/>
                  </a:cubicBezTo>
                  <a:cubicBezTo>
                    <a:pt x="1242880" y="1"/>
                    <a:pt x="1492743" y="103498"/>
                    <a:pt x="1676968" y="287724"/>
                  </a:cubicBezTo>
                  <a:cubicBezTo>
                    <a:pt x="1861193" y="471950"/>
                    <a:pt x="1964689" y="721813"/>
                    <a:pt x="1964689" y="982347"/>
                  </a:cubicBezTo>
                  <a:cubicBezTo>
                    <a:pt x="1964689" y="1242881"/>
                    <a:pt x="1861192" y="1492744"/>
                    <a:pt x="1676967" y="1676969"/>
                  </a:cubicBezTo>
                  <a:cubicBezTo>
                    <a:pt x="1492742" y="1861194"/>
                    <a:pt x="1242878" y="1964691"/>
                    <a:pt x="982345" y="1964691"/>
                  </a:cubicBezTo>
                  <a:cubicBezTo>
                    <a:pt x="721811" y="1964691"/>
                    <a:pt x="471948" y="1861194"/>
                    <a:pt x="287723" y="1676968"/>
                  </a:cubicBezTo>
                  <a:cubicBezTo>
                    <a:pt x="103498" y="1492743"/>
                    <a:pt x="1" y="1242879"/>
                    <a:pt x="2" y="982345"/>
                  </a:cubicBezTo>
                  <a:cubicBezTo>
                    <a:pt x="1" y="982345"/>
                    <a:pt x="1" y="982344"/>
                    <a:pt x="0" y="98234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0422" tIns="300422" rIns="300422" bIns="30042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Часть речи</a:t>
              </a:r>
              <a:endParaRPr lang="ru-RU" sz="2000" kern="1200" dirty="0"/>
            </a:p>
          </p:txBody>
        </p:sp>
        <p:sp>
          <p:nvSpPr>
            <p:cNvPr id="8" name="Полилиния 7"/>
            <p:cNvSpPr/>
            <p:nvPr/>
          </p:nvSpPr>
          <p:spPr>
            <a:xfrm rot="20701894">
              <a:off x="5848750" y="3318690"/>
              <a:ext cx="764546" cy="38674"/>
            </a:xfrm>
            <a:custGeom>
              <a:avLst/>
              <a:gdLst>
                <a:gd name="connsiteX0" fmla="*/ 0 w 764546"/>
                <a:gd name="connsiteY0" fmla="*/ 19337 h 38674"/>
                <a:gd name="connsiteX1" fmla="*/ 764546 w 764546"/>
                <a:gd name="connsiteY1" fmla="*/ 19337 h 38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4546" h="38674">
                  <a:moveTo>
                    <a:pt x="0" y="19337"/>
                  </a:moveTo>
                  <a:lnTo>
                    <a:pt x="764546" y="19337"/>
                  </a:lnTo>
                </a:path>
              </a:pathLst>
            </a:custGeom>
            <a:noFill/>
          </p:spPr>
          <p:style>
            <a:lnRef idx="2">
              <a:schemeClr val="accent3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5858" tIns="223" rIns="375860" bIns="22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6561797" y="1622113"/>
              <a:ext cx="2477039" cy="2592700"/>
            </a:xfrm>
            <a:custGeom>
              <a:avLst/>
              <a:gdLst>
                <a:gd name="connsiteX0" fmla="*/ 0 w 2477039"/>
                <a:gd name="connsiteY0" fmla="*/ 1296350 h 2592700"/>
                <a:gd name="connsiteX1" fmla="*/ 343009 w 2477039"/>
                <a:gd name="connsiteY1" fmla="*/ 400838 h 2592700"/>
                <a:gd name="connsiteX2" fmla="*/ 1238522 w 2477039"/>
                <a:gd name="connsiteY2" fmla="*/ 2 h 2592700"/>
                <a:gd name="connsiteX3" fmla="*/ 2134034 w 2477039"/>
                <a:gd name="connsiteY3" fmla="*/ 400841 h 2592700"/>
                <a:gd name="connsiteX4" fmla="*/ 2477040 w 2477039"/>
                <a:gd name="connsiteY4" fmla="*/ 1296354 h 2592700"/>
                <a:gd name="connsiteX5" fmla="*/ 2134032 w 2477039"/>
                <a:gd name="connsiteY5" fmla="*/ 2191867 h 2592700"/>
                <a:gd name="connsiteX6" fmla="*/ 1238519 w 2477039"/>
                <a:gd name="connsiteY6" fmla="*/ 2592704 h 2592700"/>
                <a:gd name="connsiteX7" fmla="*/ 343007 w 2477039"/>
                <a:gd name="connsiteY7" fmla="*/ 2191866 h 2592700"/>
                <a:gd name="connsiteX8" fmla="*/ 0 w 2477039"/>
                <a:gd name="connsiteY8" fmla="*/ 1296353 h 2592700"/>
                <a:gd name="connsiteX9" fmla="*/ 0 w 2477039"/>
                <a:gd name="connsiteY9" fmla="*/ 1296350 h 259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77039" h="2592700">
                  <a:moveTo>
                    <a:pt x="0" y="1296350"/>
                  </a:moveTo>
                  <a:cubicBezTo>
                    <a:pt x="0" y="962771"/>
                    <a:pt x="122854" y="642031"/>
                    <a:pt x="343009" y="400838"/>
                  </a:cubicBezTo>
                  <a:cubicBezTo>
                    <a:pt x="576689" y="144827"/>
                    <a:pt x="900246" y="1"/>
                    <a:pt x="1238522" y="2"/>
                  </a:cubicBezTo>
                  <a:cubicBezTo>
                    <a:pt x="1576799" y="2"/>
                    <a:pt x="1900355" y="144829"/>
                    <a:pt x="2134034" y="400841"/>
                  </a:cubicBezTo>
                  <a:cubicBezTo>
                    <a:pt x="2354188" y="642035"/>
                    <a:pt x="2477041" y="962776"/>
                    <a:pt x="2477040" y="1296354"/>
                  </a:cubicBezTo>
                  <a:cubicBezTo>
                    <a:pt x="2477040" y="1629933"/>
                    <a:pt x="2354187" y="1950673"/>
                    <a:pt x="2134032" y="2191867"/>
                  </a:cubicBezTo>
                  <a:cubicBezTo>
                    <a:pt x="1900352" y="2447879"/>
                    <a:pt x="1576796" y="2592705"/>
                    <a:pt x="1238519" y="2592704"/>
                  </a:cubicBezTo>
                  <a:cubicBezTo>
                    <a:pt x="900242" y="2592704"/>
                    <a:pt x="576686" y="2447878"/>
                    <a:pt x="343007" y="2191866"/>
                  </a:cubicBezTo>
                  <a:cubicBezTo>
                    <a:pt x="122852" y="1950672"/>
                    <a:pt x="0" y="1629931"/>
                    <a:pt x="0" y="1296353"/>
                  </a:cubicBezTo>
                  <a:lnTo>
                    <a:pt x="0" y="129635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5454" tIns="392392" rIns="375454" bIns="39239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Отвечает на вопросы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какой?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какая?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какое?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какие?</a:t>
              </a:r>
              <a:endParaRPr lang="ru-RU" sz="2000" kern="1200" dirty="0"/>
            </a:p>
          </p:txBody>
        </p:sp>
        <p:sp>
          <p:nvSpPr>
            <p:cNvPr id="10" name="Полилиния 9"/>
            <p:cNvSpPr/>
            <p:nvPr/>
          </p:nvSpPr>
          <p:spPr>
            <a:xfrm rot="3222049">
              <a:off x="5105096" y="4847574"/>
              <a:ext cx="538595" cy="38674"/>
            </a:xfrm>
            <a:custGeom>
              <a:avLst/>
              <a:gdLst>
                <a:gd name="connsiteX0" fmla="*/ 0 w 538595"/>
                <a:gd name="connsiteY0" fmla="*/ 19337 h 38674"/>
                <a:gd name="connsiteX1" fmla="*/ 538595 w 538595"/>
                <a:gd name="connsiteY1" fmla="*/ 19337 h 38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8595" h="38674">
                  <a:moveTo>
                    <a:pt x="0" y="19337"/>
                  </a:moveTo>
                  <a:lnTo>
                    <a:pt x="538595" y="19337"/>
                  </a:lnTo>
                </a:path>
              </a:pathLst>
            </a:custGeom>
            <a:noFill/>
          </p:spPr>
          <p:style>
            <a:lnRef idx="2">
              <a:schemeClr val="accent3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8532" tIns="5871" rIns="268533" bIns="587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5133024" y="4893311"/>
              <a:ext cx="1964688" cy="1964688"/>
            </a:xfrm>
            <a:custGeom>
              <a:avLst/>
              <a:gdLst>
                <a:gd name="connsiteX0" fmla="*/ 0 w 1964688"/>
                <a:gd name="connsiteY0" fmla="*/ 982344 h 1964688"/>
                <a:gd name="connsiteX1" fmla="*/ 287723 w 1964688"/>
                <a:gd name="connsiteY1" fmla="*/ 287722 h 1964688"/>
                <a:gd name="connsiteX2" fmla="*/ 982346 w 1964688"/>
                <a:gd name="connsiteY2" fmla="*/ 1 h 1964688"/>
                <a:gd name="connsiteX3" fmla="*/ 1676968 w 1964688"/>
                <a:gd name="connsiteY3" fmla="*/ 287724 h 1964688"/>
                <a:gd name="connsiteX4" fmla="*/ 1964689 w 1964688"/>
                <a:gd name="connsiteY4" fmla="*/ 982347 h 1964688"/>
                <a:gd name="connsiteX5" fmla="*/ 1676967 w 1964688"/>
                <a:gd name="connsiteY5" fmla="*/ 1676969 h 1964688"/>
                <a:gd name="connsiteX6" fmla="*/ 982345 w 1964688"/>
                <a:gd name="connsiteY6" fmla="*/ 1964691 h 1964688"/>
                <a:gd name="connsiteX7" fmla="*/ 287723 w 1964688"/>
                <a:gd name="connsiteY7" fmla="*/ 1676968 h 1964688"/>
                <a:gd name="connsiteX8" fmla="*/ 2 w 1964688"/>
                <a:gd name="connsiteY8" fmla="*/ 982345 h 1964688"/>
                <a:gd name="connsiteX9" fmla="*/ 0 w 1964688"/>
                <a:gd name="connsiteY9" fmla="*/ 982344 h 196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4688" h="1964688">
                  <a:moveTo>
                    <a:pt x="0" y="982344"/>
                  </a:moveTo>
                  <a:cubicBezTo>
                    <a:pt x="0" y="721810"/>
                    <a:pt x="103497" y="471947"/>
                    <a:pt x="287723" y="287722"/>
                  </a:cubicBezTo>
                  <a:cubicBezTo>
                    <a:pt x="471949" y="103497"/>
                    <a:pt x="721812" y="1"/>
                    <a:pt x="982346" y="1"/>
                  </a:cubicBezTo>
                  <a:cubicBezTo>
                    <a:pt x="1242880" y="1"/>
                    <a:pt x="1492743" y="103498"/>
                    <a:pt x="1676968" y="287724"/>
                  </a:cubicBezTo>
                  <a:cubicBezTo>
                    <a:pt x="1861193" y="471950"/>
                    <a:pt x="1964689" y="721813"/>
                    <a:pt x="1964689" y="982347"/>
                  </a:cubicBezTo>
                  <a:cubicBezTo>
                    <a:pt x="1964689" y="1242881"/>
                    <a:pt x="1861192" y="1492744"/>
                    <a:pt x="1676967" y="1676969"/>
                  </a:cubicBezTo>
                  <a:cubicBezTo>
                    <a:pt x="1492742" y="1861194"/>
                    <a:pt x="1242878" y="1964691"/>
                    <a:pt x="982345" y="1964691"/>
                  </a:cubicBezTo>
                  <a:cubicBezTo>
                    <a:pt x="721811" y="1964691"/>
                    <a:pt x="471948" y="1861194"/>
                    <a:pt x="287723" y="1676968"/>
                  </a:cubicBezTo>
                  <a:cubicBezTo>
                    <a:pt x="103498" y="1492743"/>
                    <a:pt x="1" y="1242879"/>
                    <a:pt x="2" y="982345"/>
                  </a:cubicBezTo>
                  <a:cubicBezTo>
                    <a:pt x="1" y="982345"/>
                    <a:pt x="1" y="982344"/>
                    <a:pt x="0" y="98234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0422" tIns="300422" rIns="300422" bIns="30042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Обозначает признак предмера</a:t>
              </a:r>
              <a:endParaRPr lang="ru-RU" sz="2000" kern="1200" dirty="0"/>
            </a:p>
          </p:txBody>
        </p:sp>
        <p:sp>
          <p:nvSpPr>
            <p:cNvPr id="12" name="Полилиния 11"/>
            <p:cNvSpPr/>
            <p:nvPr/>
          </p:nvSpPr>
          <p:spPr>
            <a:xfrm rot="18360000">
              <a:off x="3547303" y="4834273"/>
              <a:ext cx="498601" cy="38675"/>
            </a:xfrm>
            <a:custGeom>
              <a:avLst/>
              <a:gdLst>
                <a:gd name="connsiteX0" fmla="*/ 0 w 498600"/>
                <a:gd name="connsiteY0" fmla="*/ 19337 h 38674"/>
                <a:gd name="connsiteX1" fmla="*/ 498600 w 498600"/>
                <a:gd name="connsiteY1" fmla="*/ 19337 h 38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8600" h="38674">
                  <a:moveTo>
                    <a:pt x="498600" y="19337"/>
                  </a:moveTo>
                  <a:lnTo>
                    <a:pt x="0" y="19337"/>
                  </a:lnTo>
                </a:path>
              </a:pathLst>
            </a:custGeom>
            <a:noFill/>
          </p:spPr>
          <p:style>
            <a:lnRef idx="2">
              <a:schemeClr val="accent3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9533" tIns="6873" rIns="249537" bIns="687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2090317" y="4867689"/>
              <a:ext cx="1964688" cy="1964688"/>
            </a:xfrm>
            <a:custGeom>
              <a:avLst/>
              <a:gdLst>
                <a:gd name="connsiteX0" fmla="*/ 0 w 1964688"/>
                <a:gd name="connsiteY0" fmla="*/ 982344 h 1964688"/>
                <a:gd name="connsiteX1" fmla="*/ 287723 w 1964688"/>
                <a:gd name="connsiteY1" fmla="*/ 287722 h 1964688"/>
                <a:gd name="connsiteX2" fmla="*/ 982346 w 1964688"/>
                <a:gd name="connsiteY2" fmla="*/ 1 h 1964688"/>
                <a:gd name="connsiteX3" fmla="*/ 1676968 w 1964688"/>
                <a:gd name="connsiteY3" fmla="*/ 287724 h 1964688"/>
                <a:gd name="connsiteX4" fmla="*/ 1964689 w 1964688"/>
                <a:gd name="connsiteY4" fmla="*/ 982347 h 1964688"/>
                <a:gd name="connsiteX5" fmla="*/ 1676967 w 1964688"/>
                <a:gd name="connsiteY5" fmla="*/ 1676969 h 1964688"/>
                <a:gd name="connsiteX6" fmla="*/ 982345 w 1964688"/>
                <a:gd name="connsiteY6" fmla="*/ 1964691 h 1964688"/>
                <a:gd name="connsiteX7" fmla="*/ 287723 w 1964688"/>
                <a:gd name="connsiteY7" fmla="*/ 1676968 h 1964688"/>
                <a:gd name="connsiteX8" fmla="*/ 2 w 1964688"/>
                <a:gd name="connsiteY8" fmla="*/ 982345 h 1964688"/>
                <a:gd name="connsiteX9" fmla="*/ 0 w 1964688"/>
                <a:gd name="connsiteY9" fmla="*/ 982344 h 196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4688" h="1964688">
                  <a:moveTo>
                    <a:pt x="0" y="982344"/>
                  </a:moveTo>
                  <a:cubicBezTo>
                    <a:pt x="0" y="721810"/>
                    <a:pt x="103497" y="471947"/>
                    <a:pt x="287723" y="287722"/>
                  </a:cubicBezTo>
                  <a:cubicBezTo>
                    <a:pt x="471949" y="103497"/>
                    <a:pt x="721812" y="1"/>
                    <a:pt x="982346" y="1"/>
                  </a:cubicBezTo>
                  <a:cubicBezTo>
                    <a:pt x="1242880" y="1"/>
                    <a:pt x="1492743" y="103498"/>
                    <a:pt x="1676968" y="287724"/>
                  </a:cubicBezTo>
                  <a:cubicBezTo>
                    <a:pt x="1861193" y="471950"/>
                    <a:pt x="1964689" y="721813"/>
                    <a:pt x="1964689" y="982347"/>
                  </a:cubicBezTo>
                  <a:cubicBezTo>
                    <a:pt x="1964689" y="1242881"/>
                    <a:pt x="1861192" y="1492744"/>
                    <a:pt x="1676967" y="1676969"/>
                  </a:cubicBezTo>
                  <a:cubicBezTo>
                    <a:pt x="1492742" y="1861194"/>
                    <a:pt x="1242878" y="1964691"/>
                    <a:pt x="982345" y="1964691"/>
                  </a:cubicBezTo>
                  <a:cubicBezTo>
                    <a:pt x="721811" y="1964691"/>
                    <a:pt x="471948" y="1861194"/>
                    <a:pt x="287723" y="1676968"/>
                  </a:cubicBezTo>
                  <a:cubicBezTo>
                    <a:pt x="103498" y="1492743"/>
                    <a:pt x="1" y="1242879"/>
                    <a:pt x="2" y="982345"/>
                  </a:cubicBezTo>
                  <a:cubicBezTo>
                    <a:pt x="1" y="982345"/>
                    <a:pt x="1" y="982344"/>
                    <a:pt x="0" y="98234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0422" tIns="300422" rIns="300422" bIns="30042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Связано с именем существительным</a:t>
              </a:r>
              <a:endParaRPr lang="ru-RU" sz="2000" kern="1200" dirty="0"/>
            </a:p>
          </p:txBody>
        </p:sp>
        <p:sp>
          <p:nvSpPr>
            <p:cNvPr id="14" name="Полилиния 13"/>
            <p:cNvSpPr/>
            <p:nvPr/>
          </p:nvSpPr>
          <p:spPr>
            <a:xfrm rot="22638852">
              <a:off x="2627690" y="3263769"/>
              <a:ext cx="706613" cy="38675"/>
            </a:xfrm>
            <a:custGeom>
              <a:avLst/>
              <a:gdLst>
                <a:gd name="connsiteX0" fmla="*/ 0 w 706612"/>
                <a:gd name="connsiteY0" fmla="*/ 19337 h 38674"/>
                <a:gd name="connsiteX1" fmla="*/ 706612 w 706612"/>
                <a:gd name="connsiteY1" fmla="*/ 19337 h 38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6612" h="38674">
                  <a:moveTo>
                    <a:pt x="706612" y="19337"/>
                  </a:moveTo>
                  <a:lnTo>
                    <a:pt x="0" y="19337"/>
                  </a:lnTo>
                </a:path>
              </a:pathLst>
            </a:custGeom>
            <a:noFill/>
          </p:spPr>
          <p:style>
            <a:lnRef idx="2">
              <a:schemeClr val="accent3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8341" tIns="1672" rIns="348341" bIns="1672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196434" y="1428735"/>
              <a:ext cx="2494309" cy="2750209"/>
            </a:xfrm>
            <a:custGeom>
              <a:avLst/>
              <a:gdLst>
                <a:gd name="connsiteX0" fmla="*/ 0 w 2494309"/>
                <a:gd name="connsiteY0" fmla="*/ 1375105 h 2750209"/>
                <a:gd name="connsiteX1" fmla="*/ 323354 w 2494309"/>
                <a:gd name="connsiteY1" fmla="*/ 451302 h 2750209"/>
                <a:gd name="connsiteX2" fmla="*/ 1247158 w 2494309"/>
                <a:gd name="connsiteY2" fmla="*/ 1 h 2750209"/>
                <a:gd name="connsiteX3" fmla="*/ 2170960 w 2494309"/>
                <a:gd name="connsiteY3" fmla="*/ 451305 h 2750209"/>
                <a:gd name="connsiteX4" fmla="*/ 2494311 w 2494309"/>
                <a:gd name="connsiteY4" fmla="*/ 1375108 h 2750209"/>
                <a:gd name="connsiteX5" fmla="*/ 2170958 w 2494309"/>
                <a:gd name="connsiteY5" fmla="*/ 2298911 h 2750209"/>
                <a:gd name="connsiteX6" fmla="*/ 1247155 w 2494309"/>
                <a:gd name="connsiteY6" fmla="*/ 2750213 h 2750209"/>
                <a:gd name="connsiteX7" fmla="*/ 323353 w 2494309"/>
                <a:gd name="connsiteY7" fmla="*/ 2298910 h 2750209"/>
                <a:gd name="connsiteX8" fmla="*/ 1 w 2494309"/>
                <a:gd name="connsiteY8" fmla="*/ 1375107 h 2750209"/>
                <a:gd name="connsiteX9" fmla="*/ 0 w 2494309"/>
                <a:gd name="connsiteY9" fmla="*/ 1375105 h 2750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4309" h="2750209">
                  <a:moveTo>
                    <a:pt x="0" y="1375105"/>
                  </a:moveTo>
                  <a:cubicBezTo>
                    <a:pt x="0" y="1033581"/>
                    <a:pt x="115264" y="704278"/>
                    <a:pt x="323354" y="451302"/>
                  </a:cubicBezTo>
                  <a:cubicBezTo>
                    <a:pt x="559755" y="163907"/>
                    <a:pt x="895269" y="0"/>
                    <a:pt x="1247158" y="1"/>
                  </a:cubicBezTo>
                  <a:cubicBezTo>
                    <a:pt x="1599047" y="1"/>
                    <a:pt x="1934560" y="163909"/>
                    <a:pt x="2170960" y="451305"/>
                  </a:cubicBezTo>
                  <a:cubicBezTo>
                    <a:pt x="2379048" y="704281"/>
                    <a:pt x="2494312" y="1033585"/>
                    <a:pt x="2494311" y="1375108"/>
                  </a:cubicBezTo>
                  <a:cubicBezTo>
                    <a:pt x="2494311" y="1716632"/>
                    <a:pt x="2379047" y="2045935"/>
                    <a:pt x="2170958" y="2298911"/>
                  </a:cubicBezTo>
                  <a:cubicBezTo>
                    <a:pt x="1934557" y="2586306"/>
                    <a:pt x="1599044" y="2750213"/>
                    <a:pt x="1247155" y="2750213"/>
                  </a:cubicBezTo>
                  <a:cubicBezTo>
                    <a:pt x="895266" y="2750213"/>
                    <a:pt x="559753" y="2586305"/>
                    <a:pt x="323353" y="2298910"/>
                  </a:cubicBezTo>
                  <a:cubicBezTo>
                    <a:pt x="115264" y="2045934"/>
                    <a:pt x="1" y="1716631"/>
                    <a:pt x="1" y="1375107"/>
                  </a:cubicBezTo>
                  <a:cubicBezTo>
                    <a:pt x="1" y="1375106"/>
                    <a:pt x="0" y="1375106"/>
                    <a:pt x="0" y="137510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0523" tIns="417999" rIns="380523" bIns="41799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Изменяется по родам , числам и падежам</a:t>
              </a:r>
              <a:endParaRPr lang="ru-RU" sz="2400" kern="1200" dirty="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 rot="10800000" flipV="1">
            <a:off x="214282" y="2551311"/>
            <a:ext cx="89297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а;</a:t>
            </a:r>
            <a:b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28604"/>
            <a:ext cx="8501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а) Определить род и падеж;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785926"/>
            <a:ext cx="75009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б) Вспомнить </a:t>
            </a:r>
            <a:r>
              <a:rPr lang="ru-RU" sz="4800" dirty="0" smtClean="0"/>
              <a:t>окончание прилагательного </a:t>
            </a:r>
            <a:r>
              <a:rPr lang="ru-RU" sz="4800" dirty="0" smtClean="0"/>
              <a:t>в этом падеже;</a:t>
            </a:r>
            <a:endParaRPr lang="ru-RU" sz="4800" dirty="0"/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214282" y="4489380"/>
            <a:ext cx="8572544" cy="236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в) Сравнить окончание прилагательного и окончание вопроса.</a:t>
            </a:r>
            <a:endParaRPr lang="ru-RU" sz="4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84300"/>
          </a:xfrm>
          <a:ln/>
        </p:spPr>
        <p:txBody>
          <a:bodyPr/>
          <a:lstStyle/>
          <a:p>
            <a:pPr algn="ctr"/>
            <a:r>
              <a:rPr lang="ru-RU" sz="3200" b="1" i="1">
                <a:solidFill>
                  <a:srgbClr val="F7F103"/>
                </a:solidFill>
                <a:effectLst/>
              </a:rPr>
              <a:t>Падежные окончания имён прилагательных женского рода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84213" y="1412875"/>
            <a:ext cx="79930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И.п.</a:t>
            </a:r>
            <a:r>
              <a:rPr lang="ru-RU" sz="2400" b="1" dirty="0"/>
              <a:t>					        Как</a:t>
            </a:r>
            <a:r>
              <a:rPr lang="ru-RU" sz="2400" b="1" u="sng" dirty="0"/>
              <a:t>ая</a:t>
            </a:r>
            <a:r>
              <a:rPr lang="ru-RU" sz="2400" b="1" dirty="0"/>
              <a:t>?</a:t>
            </a:r>
          </a:p>
          <a:p>
            <a:pPr>
              <a:spcBef>
                <a:spcPct val="50000"/>
              </a:spcBef>
            </a:pPr>
            <a:r>
              <a:rPr lang="ru-RU" sz="2400" b="1" dirty="0"/>
              <a:t>				</a:t>
            </a:r>
            <a:r>
              <a:rPr lang="ru-RU" sz="2400" b="1" dirty="0">
                <a:solidFill>
                  <a:srgbClr val="FF0000"/>
                </a:solidFill>
              </a:rPr>
              <a:t>                    -</a:t>
            </a:r>
            <a:r>
              <a:rPr lang="ru-RU" sz="2400" b="1" dirty="0" err="1">
                <a:solidFill>
                  <a:srgbClr val="FF0000"/>
                </a:solidFill>
              </a:rPr>
              <a:t>ая</a:t>
            </a:r>
            <a:r>
              <a:rPr lang="ru-RU" sz="2400" b="1" dirty="0">
                <a:solidFill>
                  <a:srgbClr val="FF0000"/>
                </a:solidFill>
              </a:rPr>
              <a:t>;  -</a:t>
            </a:r>
            <a:r>
              <a:rPr lang="ru-RU" sz="2400" b="1" dirty="0" err="1">
                <a:solidFill>
                  <a:srgbClr val="FF0000"/>
                </a:solidFill>
              </a:rPr>
              <a:t>яя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84213" y="2708275"/>
            <a:ext cx="80645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err="1">
                <a:solidFill>
                  <a:srgbClr val="000000"/>
                </a:solidFill>
              </a:rPr>
              <a:t>Р.п</a:t>
            </a:r>
            <a:r>
              <a:rPr lang="ru-RU" sz="2400" b="1" dirty="0"/>
              <a:t>						</a:t>
            </a:r>
          </a:p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0000"/>
                </a:solidFill>
              </a:rPr>
              <a:t>Д.п.</a:t>
            </a:r>
            <a:r>
              <a:rPr lang="ru-RU" sz="2400" b="1" dirty="0"/>
              <a:t>						Как</a:t>
            </a:r>
            <a:r>
              <a:rPr lang="ru-RU" sz="2400" b="1" u="sng" dirty="0"/>
              <a:t>ой</a:t>
            </a:r>
            <a:r>
              <a:rPr lang="ru-RU" sz="2400" b="1" dirty="0"/>
              <a:t>?</a:t>
            </a:r>
          </a:p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0000"/>
                </a:solidFill>
              </a:rPr>
              <a:t>Т.п.</a:t>
            </a:r>
            <a:r>
              <a:rPr lang="ru-RU" sz="2400" b="1" dirty="0"/>
              <a:t>						</a:t>
            </a:r>
            <a:r>
              <a:rPr lang="ru-RU" sz="2400" b="1" dirty="0">
                <a:solidFill>
                  <a:srgbClr val="FF0000"/>
                </a:solidFill>
              </a:rPr>
              <a:t>-ой;  -ей</a:t>
            </a:r>
          </a:p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0000"/>
                </a:solidFill>
              </a:rPr>
              <a:t>П.п.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84213" y="5229225"/>
            <a:ext cx="80645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0000"/>
                </a:solidFill>
              </a:rPr>
              <a:t>В.п.</a:t>
            </a:r>
            <a:r>
              <a:rPr lang="ru-RU" sz="2400" b="1" dirty="0"/>
              <a:t>						Какую?</a:t>
            </a:r>
          </a:p>
          <a:p>
            <a:pPr>
              <a:spcBef>
                <a:spcPct val="50000"/>
              </a:spcBef>
            </a:pPr>
            <a:r>
              <a:rPr lang="ru-RU" sz="2400" b="1" dirty="0"/>
              <a:t>						</a:t>
            </a:r>
            <a:r>
              <a:rPr lang="ru-RU" sz="2400" b="1" dirty="0">
                <a:solidFill>
                  <a:srgbClr val="FF0000"/>
                </a:solidFill>
              </a:rPr>
              <a:t>-</a:t>
            </a:r>
            <a:r>
              <a:rPr lang="ru-RU" sz="2400" b="1" dirty="0" err="1">
                <a:solidFill>
                  <a:srgbClr val="FF0000"/>
                </a:solidFill>
              </a:rPr>
              <a:t>ую</a:t>
            </a:r>
            <a:r>
              <a:rPr lang="ru-RU" sz="2400" b="1" dirty="0">
                <a:solidFill>
                  <a:srgbClr val="FF0000"/>
                </a:solidFill>
              </a:rPr>
              <a:t>;  -</a:t>
            </a:r>
            <a:r>
              <a:rPr lang="ru-RU" sz="2400" b="1" dirty="0" err="1">
                <a:solidFill>
                  <a:srgbClr val="FF0000"/>
                </a:solidFill>
              </a:rPr>
              <a:t>юю</a:t>
            </a:r>
            <a:endParaRPr lang="ru-RU" sz="24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0000"/>
                </a:solidFill>
              </a:rPr>
              <a:t>					        (-</a:t>
            </a:r>
            <a:r>
              <a:rPr lang="ru-RU" sz="2400" b="1" dirty="0" err="1">
                <a:solidFill>
                  <a:srgbClr val="FF0000"/>
                </a:solidFill>
              </a:rPr>
              <a:t>ою</a:t>
            </a:r>
            <a:r>
              <a:rPr lang="ru-RU" sz="2400" b="1" dirty="0">
                <a:solidFill>
                  <a:srgbClr val="FF0000"/>
                </a:solidFill>
              </a:rPr>
              <a:t>;  -ею)</a:t>
            </a:r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2555875" y="1700213"/>
            <a:ext cx="2376488" cy="1444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4" name="AutoShape 12"/>
          <p:cNvSpPr>
            <a:spLocks/>
          </p:cNvSpPr>
          <p:nvPr/>
        </p:nvSpPr>
        <p:spPr bwMode="auto">
          <a:xfrm>
            <a:off x="1835150" y="2852738"/>
            <a:ext cx="649288" cy="2087562"/>
          </a:xfrm>
          <a:prstGeom prst="rightBrace">
            <a:avLst>
              <a:gd name="adj1" fmla="val 2679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5" name="AutoShape 13"/>
          <p:cNvSpPr>
            <a:spLocks noChangeArrowheads="1"/>
          </p:cNvSpPr>
          <p:nvPr/>
        </p:nvSpPr>
        <p:spPr bwMode="auto">
          <a:xfrm>
            <a:off x="2627313" y="3789363"/>
            <a:ext cx="2520950" cy="1444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6" name="AutoShape 14"/>
          <p:cNvSpPr>
            <a:spLocks noChangeArrowheads="1"/>
          </p:cNvSpPr>
          <p:nvPr/>
        </p:nvSpPr>
        <p:spPr bwMode="auto">
          <a:xfrm>
            <a:off x="2627313" y="5373688"/>
            <a:ext cx="2808287" cy="1428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/>
              <a:t/>
            </a:r>
            <a:br>
              <a:rPr lang="ru-RU" sz="7200"/>
            </a:br>
            <a:r>
              <a:rPr lang="ru-RU" sz="7200"/>
              <a:t/>
            </a:r>
            <a:br>
              <a:rPr lang="ru-RU" sz="7200"/>
            </a:br>
            <a:r>
              <a:rPr lang="ru-RU" sz="7200"/>
              <a:t/>
            </a:r>
            <a:br>
              <a:rPr lang="ru-RU" sz="7200"/>
            </a:br>
            <a:r>
              <a:rPr lang="ru-RU" sz="7200"/>
              <a:t>А теперь мы отдохнём, физминутку проведём!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676400"/>
          </a:xfrm>
        </p:spPr>
        <p:txBody>
          <a:bodyPr/>
          <a:lstStyle/>
          <a:p>
            <a:pPr algn="ctr"/>
            <a:r>
              <a:rPr lang="ru-RU" sz="4800" b="1" u="sng" dirty="0" smtClean="0">
                <a:solidFill>
                  <a:srgbClr val="FF3399"/>
                </a:solidFill>
              </a:rPr>
              <a:t>Остров </a:t>
            </a:r>
            <a:br>
              <a:rPr lang="ru-RU" sz="4800" b="1" u="sng" dirty="0" smtClean="0">
                <a:solidFill>
                  <a:srgbClr val="FF3399"/>
                </a:solidFill>
              </a:rPr>
            </a:br>
            <a:r>
              <a:rPr lang="ru-RU" sz="4800" b="1" u="sng" dirty="0" smtClean="0">
                <a:solidFill>
                  <a:srgbClr val="FF3399"/>
                </a:solidFill>
              </a:rPr>
              <a:t>ПОЭЗИИ</a:t>
            </a:r>
            <a:endParaRPr lang="ru-RU" sz="4800" b="1" u="sng" dirty="0">
              <a:solidFill>
                <a:srgbClr val="FF3399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2643182"/>
            <a:ext cx="8604250" cy="3532194"/>
          </a:xfrm>
        </p:spPr>
        <p:txBody>
          <a:bodyPr/>
          <a:lstStyle/>
          <a:p>
            <a:pPr>
              <a:buFontTx/>
              <a:buNone/>
            </a:pPr>
            <a:r>
              <a:rPr lang="ru-RU" sz="4000" b="1" dirty="0"/>
              <a:t>Белеет парус одинокий </a:t>
            </a:r>
          </a:p>
          <a:p>
            <a:pPr>
              <a:buFontTx/>
              <a:buNone/>
            </a:pPr>
            <a:r>
              <a:rPr lang="ru-RU" sz="4000" b="1" dirty="0"/>
              <a:t>В тумане моря голубом!..</a:t>
            </a:r>
          </a:p>
          <a:p>
            <a:pPr>
              <a:buFontTx/>
              <a:buNone/>
            </a:pPr>
            <a:r>
              <a:rPr lang="ru-RU" sz="4000" b="1" dirty="0"/>
              <a:t>Что ищет он в стране далёкой?</a:t>
            </a:r>
          </a:p>
          <a:p>
            <a:pPr>
              <a:buFontTx/>
              <a:buNone/>
            </a:pPr>
            <a:r>
              <a:rPr lang="ru-RU" sz="4000" b="1" dirty="0"/>
              <a:t>Что кинул он в краю родном?..</a:t>
            </a:r>
          </a:p>
          <a:p>
            <a:pPr>
              <a:buFontTx/>
              <a:buNone/>
            </a:pPr>
            <a:r>
              <a:rPr lang="ru-RU" sz="4000" b="1" dirty="0"/>
              <a:t>				            М. Лермонтов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642918"/>
            <a:ext cx="185735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theme/theme1.xml><?xml version="1.0" encoding="utf-8"?>
<a:theme xmlns:a="http://schemas.openxmlformats.org/drawingml/2006/main" name="Океан">
  <a:themeElements>
    <a:clrScheme name="Другая 1">
      <a:dk1>
        <a:srgbClr val="2A2AFD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</TotalTime>
  <Words>193</Words>
  <Application>Microsoft Office PowerPoint</Application>
  <PresentationFormat>Экран (4:3)</PresentationFormat>
  <Paragraphs>83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Океан</vt:lpstr>
      <vt:lpstr>Слайд 1</vt:lpstr>
      <vt:lpstr>Слайд 2</vt:lpstr>
      <vt:lpstr>Словарная работа</vt:lpstr>
      <vt:lpstr>Слайд 4</vt:lpstr>
      <vt:lpstr>Слайд 5</vt:lpstr>
      <vt:lpstr>Слайд 6</vt:lpstr>
      <vt:lpstr>Падежные окончания имён прилагательных женского рода</vt:lpstr>
      <vt:lpstr>   А теперь мы отдохнём, физминутку проведём!</vt:lpstr>
      <vt:lpstr>Остров  ПОЭЗИИ</vt:lpstr>
      <vt:lpstr>Творческое задание</vt:lpstr>
      <vt:lpstr>Слайд 11</vt:lpstr>
      <vt:lpstr>Слайд 12</vt:lpstr>
      <vt:lpstr>Слайд 13</vt:lpstr>
      <vt:lpstr>Слайд 14</vt:lpstr>
    </vt:vector>
  </TitlesOfParts>
  <Company>Неизвестна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</dc:title>
  <dc:subject>Приложение 1</dc:subject>
  <dc:creator>Тульская МВ</dc:creator>
  <cp:lastModifiedBy>1</cp:lastModifiedBy>
  <cp:revision>75</cp:revision>
  <dcterms:created xsi:type="dcterms:W3CDTF">2004-02-05T20:27:17Z</dcterms:created>
  <dcterms:modified xsi:type="dcterms:W3CDTF">2012-01-23T12:32:44Z</dcterms:modified>
</cp:coreProperties>
</file>