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8" r:id="rId13"/>
    <p:sldId id="267" r:id="rId14"/>
    <p:sldId id="266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01T20:05:42.37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01.11.2016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2016-2017 учебный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34242-B1C6-493A-B54E-6ECBAAD3C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01.11.2016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2016-2017 учебный год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39205-AD9B-4318-A92A-604A0D945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9205-AD9B-4318-A92A-604A0D94551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01.11.2016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2016-2017 учебный год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9205-AD9B-4318-A92A-604A0D945519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01.11.2016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2016-2017 учебный год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80168-862D-4716-B828-88534B5AB520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725AE-89B1-437B-96DF-990A000E8E65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7FD89-1D2D-45AA-AB0F-5EBE3808331D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0AA8C-30F2-47DA-B7C2-DB98E5654902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CE17B-95B5-4BF6-BA6B-445CDEC1455D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4F269-476D-445B-93B7-2534A8C9AF70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5E9A5-8D80-4572-BA37-91A59BCEBBB2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134B5-ED8A-4111-9C39-0E90AD2AA7B5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32364-9732-445C-AEA5-3D13D998EDB6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27A1B-050C-4517-941E-D42CF38C6F5B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02ADE-21D6-4E36-ACC7-0899E753A292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E59693-A8E3-47DC-9419-0AD8AB61B918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8CEBD7-BBE9-4C03-A3A6-D76CED42DA7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kmspb.narod.ru/posobie/images/grozdi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kmspb.narod.ru/posobie/images/grozdi1.gif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85728"/>
            <a:ext cx="7500990" cy="421484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Использование методов и приёмов технологии критического мышления для </a:t>
            </a:r>
            <a:r>
              <a:rPr lang="ru-RU" sz="4400" b="1" dirty="0" smtClean="0"/>
              <a:t>формирования мыслительной деятельности  младших школьников в процессе обучения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54" y="5286388"/>
            <a:ext cx="435775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Щербич Г.В. </a:t>
            </a:r>
          </a:p>
          <a:p>
            <a:r>
              <a:rPr lang="ru-RU" dirty="0" smtClean="0"/>
              <a:t>МБОУ «Хиславичская СШ»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технологии развития критического мышления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Стратегии работы с текстами</a:t>
            </a:r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b="1" dirty="0" smtClean="0"/>
              <a:t>Графические стратегии критического мышления</a:t>
            </a:r>
            <a:endParaRPr lang="en-US" b="1" dirty="0" smtClean="0"/>
          </a:p>
          <a:p>
            <a:pPr>
              <a:buFont typeface="Wingdings" pitchFamily="2" charset="2"/>
              <a:buNone/>
            </a:pPr>
            <a:r>
              <a:rPr lang="ru-RU" b="1" dirty="0" smtClean="0"/>
              <a:t>	</a:t>
            </a:r>
            <a:endParaRPr lang="ru-RU" sz="2000" b="1" dirty="0" smtClean="0"/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Письменные стратегии критического мышления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	</a:t>
            </a:r>
          </a:p>
          <a:p>
            <a:pPr>
              <a:buFont typeface="Wingdings" pitchFamily="2" charset="2"/>
              <a:buNone/>
            </a:pPr>
            <a:endParaRPr lang="ru-RU" sz="2000" dirty="0" smtClean="0"/>
          </a:p>
          <a:p>
            <a:pPr>
              <a:buFont typeface="Wingdings" pitchFamily="2" charset="2"/>
              <a:buNone/>
            </a:pPr>
            <a:endParaRPr lang="ru-RU" sz="2000" dirty="0" smtClean="0"/>
          </a:p>
          <a:p>
            <a:r>
              <a:rPr lang="ru-RU" b="1" dirty="0" smtClean="0"/>
              <a:t>Коллективные методы обучения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	</a:t>
            </a:r>
            <a:endParaRPr lang="ru-RU" b="1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57E2-8252-48B2-A18F-F9DE0FC658D9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4023360" cy="13147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Работа с текстом</a:t>
            </a:r>
            <a:endParaRPr lang="ru-RU" sz="3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Письменные стратегии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214554"/>
            <a:ext cx="4023360" cy="385765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прием чтения с остановками*</a:t>
            </a:r>
          </a:p>
          <a:p>
            <a:r>
              <a:rPr lang="ru-RU" b="1" dirty="0" smtClean="0"/>
              <a:t>чтение с пометками*</a:t>
            </a:r>
          </a:p>
          <a:p>
            <a:r>
              <a:rPr lang="ru-RU" b="1" dirty="0" smtClean="0"/>
              <a:t>таблица «толстых» и «тонких» вопросов*</a:t>
            </a:r>
          </a:p>
          <a:p>
            <a:r>
              <a:rPr lang="ru-RU" b="1" dirty="0" smtClean="0"/>
              <a:t>стратегия «Идеал»</a:t>
            </a:r>
          </a:p>
          <a:p>
            <a:r>
              <a:rPr lang="ru-RU" b="1" dirty="0" smtClean="0"/>
              <a:t>прогнозирование по названию*</a:t>
            </a:r>
          </a:p>
          <a:p>
            <a:r>
              <a:rPr lang="ru-RU" b="1" dirty="0" smtClean="0"/>
              <a:t>бортовые журналы*</a:t>
            </a:r>
          </a:p>
          <a:p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sz="quarter" idx="4"/>
          </p:nvPr>
        </p:nvSpPr>
        <p:spPr>
          <a:xfrm>
            <a:off x="4664075" y="1143000"/>
            <a:ext cx="4022725" cy="5000625"/>
          </a:xfrm>
        </p:spPr>
        <p:txBody>
          <a:bodyPr>
            <a:normAutofit fontScale="97500" lnSpcReduction="10000"/>
          </a:bodyPr>
          <a:lstStyle/>
          <a:p>
            <a:r>
              <a:rPr lang="ru-RU" sz="2500" b="1" dirty="0" smtClean="0"/>
              <a:t>Синквейн*</a:t>
            </a:r>
          </a:p>
          <a:p>
            <a:endParaRPr lang="ru-RU" sz="2500" b="1" dirty="0" smtClean="0"/>
          </a:p>
          <a:p>
            <a:r>
              <a:rPr lang="ru-RU" sz="2500" b="1" dirty="0" smtClean="0"/>
              <a:t>Биопоэма</a:t>
            </a:r>
          </a:p>
          <a:p>
            <a:endParaRPr lang="ru-RU" sz="2500" b="1" dirty="0" smtClean="0"/>
          </a:p>
          <a:p>
            <a:r>
              <a:rPr lang="ru-RU" sz="2500" b="1" dirty="0" smtClean="0"/>
              <a:t>письмо герою</a:t>
            </a:r>
          </a:p>
          <a:p>
            <a:endParaRPr lang="ru-RU" sz="2500" b="1" dirty="0" smtClean="0"/>
          </a:p>
          <a:p>
            <a:r>
              <a:rPr lang="ru-RU" sz="2500" b="1" dirty="0" smtClean="0"/>
              <a:t>письмо самому себе*</a:t>
            </a:r>
          </a:p>
          <a:p>
            <a:endParaRPr lang="ru-RU" sz="2500" b="1" dirty="0" smtClean="0"/>
          </a:p>
          <a:p>
            <a:r>
              <a:rPr lang="ru-RU" sz="2500" b="1" dirty="0" smtClean="0"/>
              <a:t>стратегия РАФТ</a:t>
            </a:r>
          </a:p>
          <a:p>
            <a:endParaRPr lang="ru-RU" sz="2500" b="1" dirty="0" smtClean="0"/>
          </a:p>
          <a:p>
            <a:r>
              <a:rPr lang="ru-RU" sz="2500" b="1" dirty="0" smtClean="0"/>
              <a:t>стратегия «Временная капсула»</a:t>
            </a:r>
          </a:p>
          <a:p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6D8F-283F-493D-8424-C54390005DB1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fontAlgn="base"/>
            <a:r>
              <a:rPr lang="ru-RU" b="1" dirty="0" smtClean="0"/>
              <a:t>Толстые ?</a:t>
            </a:r>
            <a:endParaRPr lang="ru-RU" dirty="0" smtClean="0"/>
          </a:p>
          <a:p>
            <a:pPr fontAlgn="base"/>
            <a:r>
              <a:rPr lang="ru-RU" dirty="0" smtClean="0"/>
              <a:t>        Дайте 3 объяснения,   почему...? </a:t>
            </a:r>
            <a:br>
              <a:rPr lang="ru-RU" dirty="0" smtClean="0"/>
            </a:br>
            <a:r>
              <a:rPr lang="ru-RU" dirty="0" smtClean="0"/>
              <a:t>   Объясните, почему...?</a:t>
            </a:r>
            <a:br>
              <a:rPr lang="ru-RU" dirty="0" smtClean="0"/>
            </a:br>
            <a:r>
              <a:rPr lang="ru-RU" dirty="0" smtClean="0"/>
              <a:t>   Почему Вы думаете ...?</a:t>
            </a:r>
            <a:br>
              <a:rPr lang="ru-RU" dirty="0" smtClean="0"/>
            </a:br>
            <a:r>
              <a:rPr lang="ru-RU" dirty="0" smtClean="0"/>
              <a:t>   Почему Вы считаете ...?</a:t>
            </a:r>
            <a:br>
              <a:rPr lang="ru-RU" dirty="0" smtClean="0"/>
            </a:br>
            <a:r>
              <a:rPr lang="ru-RU" dirty="0" smtClean="0"/>
              <a:t>   В чем различие ...? </a:t>
            </a:r>
            <a:br>
              <a:rPr lang="ru-RU" dirty="0" smtClean="0"/>
            </a:br>
            <a:r>
              <a:rPr lang="ru-RU" dirty="0" smtClean="0"/>
              <a:t>   Предположите, что будет, если... ?</a:t>
            </a:r>
            <a:br>
              <a:rPr lang="ru-RU" dirty="0" smtClean="0"/>
            </a:br>
            <a:r>
              <a:rPr lang="ru-RU" dirty="0" smtClean="0"/>
              <a:t>   Что, если ... 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b="1" dirty="0" smtClean="0"/>
              <a:t>Тонкие ?</a:t>
            </a:r>
            <a:endParaRPr lang="ru-RU" dirty="0" smtClean="0"/>
          </a:p>
          <a:p>
            <a:pPr fontAlgn="base"/>
            <a:r>
              <a:rPr lang="ru-RU" dirty="0" smtClean="0"/>
              <a:t>       Кто ?</a:t>
            </a:r>
            <a:br>
              <a:rPr lang="ru-RU" dirty="0" smtClean="0"/>
            </a:br>
            <a:r>
              <a:rPr lang="ru-RU" dirty="0" smtClean="0"/>
              <a:t>   Что ? </a:t>
            </a:r>
            <a:br>
              <a:rPr lang="ru-RU" dirty="0" smtClean="0"/>
            </a:br>
            <a:r>
              <a:rPr lang="ru-RU" dirty="0" smtClean="0"/>
              <a:t>   Когда ?</a:t>
            </a:r>
            <a:br>
              <a:rPr lang="ru-RU" dirty="0" smtClean="0"/>
            </a:br>
            <a:r>
              <a:rPr lang="ru-RU" dirty="0" smtClean="0"/>
              <a:t>   Может ..?</a:t>
            </a:r>
            <a:br>
              <a:rPr lang="ru-RU" dirty="0" smtClean="0"/>
            </a:br>
            <a:r>
              <a:rPr lang="ru-RU" dirty="0" smtClean="0"/>
              <a:t>   Будет ...?</a:t>
            </a:r>
            <a:br>
              <a:rPr lang="ru-RU" dirty="0" smtClean="0"/>
            </a:br>
            <a:r>
              <a:rPr lang="ru-RU" dirty="0" smtClean="0"/>
              <a:t>   Мог ли ... ?</a:t>
            </a:r>
            <a:br>
              <a:rPr lang="ru-RU" dirty="0" smtClean="0"/>
            </a:br>
            <a:r>
              <a:rPr lang="ru-RU" dirty="0" smtClean="0"/>
              <a:t>   Как звать ...? </a:t>
            </a:r>
            <a:br>
              <a:rPr lang="ru-RU" dirty="0" smtClean="0"/>
            </a:br>
            <a:r>
              <a:rPr lang="ru-RU" dirty="0" smtClean="0"/>
              <a:t>   Было ли ...?</a:t>
            </a:r>
            <a:br>
              <a:rPr lang="ru-RU" dirty="0" smtClean="0"/>
            </a:br>
            <a:r>
              <a:rPr lang="ru-RU" dirty="0" smtClean="0"/>
              <a:t>   Согласны ли Вы ...?</a:t>
            </a:r>
            <a:br>
              <a:rPr lang="ru-RU" dirty="0" smtClean="0"/>
            </a:br>
            <a:r>
              <a:rPr lang="ru-RU" dirty="0" smtClean="0"/>
              <a:t>   Верно ли ...?</a:t>
            </a:r>
          </a:p>
          <a:p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title"/>
          </p:nvPr>
        </p:nvSpPr>
        <p:spPr>
          <a:xfrm>
            <a:off x="500034" y="557214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</a:rPr>
              <a:t>Приём «Тонкие и толстые вопросы».</a:t>
            </a:r>
            <a:br>
              <a:rPr lang="ru-RU" sz="4800" dirty="0" smtClean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E308-A010-4EBB-93D8-E981D8EC8137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279796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СИНКВЕЙН</a:t>
            </a:r>
            <a:r>
              <a:rPr lang="ru-RU" sz="4400" b="1" dirty="0" smtClean="0"/>
              <a:t> (</a:t>
            </a:r>
            <a:r>
              <a:rPr lang="ru-RU" sz="3600" b="1" dirty="0" smtClean="0"/>
              <a:t>от англ. «путь мысли»или от французского «пять»)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83395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ru-RU" sz="3400" dirty="0" smtClean="0"/>
              <a:t>1 строка – одно ключевое слово, определяющее тему.</a:t>
            </a:r>
          </a:p>
          <a:p>
            <a:pPr>
              <a:lnSpc>
                <a:spcPct val="90000"/>
              </a:lnSpc>
            </a:pPr>
            <a:r>
              <a:rPr lang="ru-RU" sz="3400" dirty="0" smtClean="0"/>
              <a:t>2 строка – два прилагательных, раскрывающих тему.</a:t>
            </a:r>
          </a:p>
          <a:p>
            <a:pPr>
              <a:lnSpc>
                <a:spcPct val="90000"/>
              </a:lnSpc>
            </a:pPr>
            <a:r>
              <a:rPr lang="ru-RU" sz="3400" dirty="0" smtClean="0"/>
              <a:t>3 строка</a:t>
            </a:r>
            <a:r>
              <a:rPr lang="en-US" sz="3400" dirty="0" smtClean="0"/>
              <a:t> </a:t>
            </a:r>
            <a:r>
              <a:rPr lang="ru-RU" sz="3400" dirty="0" smtClean="0"/>
              <a:t>– три глагола, описывающее действия, относящиеся к теме.</a:t>
            </a:r>
          </a:p>
          <a:p>
            <a:pPr>
              <a:lnSpc>
                <a:spcPct val="90000"/>
              </a:lnSpc>
            </a:pPr>
            <a:r>
              <a:rPr lang="ru-RU" sz="3400" dirty="0" smtClean="0"/>
              <a:t>4 строка – целая фраза, предложение , состоящее из нескольких слов, с помощью которых ученик высказывает свое отношение к теме.</a:t>
            </a:r>
          </a:p>
          <a:p>
            <a:pPr>
              <a:lnSpc>
                <a:spcPct val="90000"/>
              </a:lnSpc>
            </a:pPr>
            <a:r>
              <a:rPr lang="ru-RU" sz="3400" dirty="0" smtClean="0"/>
              <a:t>5 строка – это слово – резюме, которое выражает личное отношение к теме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ru-RU" sz="3200" dirty="0" smtClean="0"/>
              <a:t>Птицы</a:t>
            </a:r>
          </a:p>
          <a:p>
            <a:r>
              <a:rPr lang="ru-RU" sz="3200" dirty="0" smtClean="0"/>
              <a:t>Беззубые, пернатые</a:t>
            </a:r>
          </a:p>
          <a:p>
            <a:r>
              <a:rPr lang="ru-RU" sz="3200" dirty="0" smtClean="0"/>
              <a:t>Бегают, плавают, летают</a:t>
            </a:r>
          </a:p>
          <a:p>
            <a:r>
              <a:rPr lang="ru-RU" sz="3200" dirty="0" smtClean="0"/>
              <a:t>У них забавные птенчики</a:t>
            </a:r>
          </a:p>
          <a:p>
            <a:r>
              <a:rPr lang="ru-RU" sz="3200" dirty="0" smtClean="0"/>
              <a:t>Теплокровные животные</a:t>
            </a:r>
          </a:p>
          <a:p>
            <a:endParaRPr lang="ru-RU" sz="3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EFD4-A514-46B7-82C9-9AFBC4F9BF1B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Графические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Кластер*</a:t>
            </a:r>
          </a:p>
          <a:p>
            <a:r>
              <a:rPr lang="ru-RU" sz="3600" b="1" dirty="0" smtClean="0"/>
              <a:t>таблица «верные и неверные утверждения»*</a:t>
            </a:r>
          </a:p>
          <a:p>
            <a:r>
              <a:rPr lang="ru-RU" sz="3600" b="1" dirty="0" smtClean="0"/>
              <a:t>стратегия «Временная линия»</a:t>
            </a:r>
          </a:p>
          <a:p>
            <a:r>
              <a:rPr lang="ru-RU" sz="3600" b="1" dirty="0" smtClean="0"/>
              <a:t>прием «Общее – уникальное»*</a:t>
            </a:r>
          </a:p>
          <a:p>
            <a:r>
              <a:rPr lang="ru-RU" sz="3600" b="1" dirty="0" smtClean="0"/>
              <a:t>сводная (КОНЦЕПТУАЛЬНАЯ) таблица*</a:t>
            </a:r>
          </a:p>
          <a:p>
            <a:r>
              <a:rPr lang="ru-RU" sz="3600" b="1" dirty="0" smtClean="0"/>
              <a:t>Инсерт</a:t>
            </a:r>
            <a:endParaRPr lang="ru-RU" sz="2400" b="1" i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04A1-13DF-4F9A-9EBB-ECEB9DFE26F4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</a:rPr>
              <a:t>Кластеры, автор Гудлат</a:t>
            </a:r>
            <a:br>
              <a:rPr lang="ru-RU" sz="4400" b="1" dirty="0" smtClean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Выписывается ключевое слово;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 Записываются слова и предложения по теме;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Происходит разделение материала на отдельные блоки;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Устанавливаются и выражаются графически логические связи между блоками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(используется как средство для подведения итогов, как стимул для возникновения новых ассоциаций и графических изображений новых знаний)</a:t>
            </a:r>
            <a:r>
              <a:rPr lang="ar-SA" dirty="0" smtClean="0"/>
              <a:t>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BDDC-F6D3-4B1A-A2B7-D0D3ADC059E7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имер построения кластеров 1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42976" y="1428736"/>
            <a:ext cx="3580965" cy="2643206"/>
          </a:xfrm>
          <a:prstGeom prst="rect">
            <a:avLst/>
          </a:prstGeom>
          <a:noFill/>
        </p:spPr>
      </p:pic>
      <p:pic>
        <p:nvPicPr>
          <p:cNvPr id="5" name="Picture 3" descr="пример построения кластеров 2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071934" y="3000372"/>
            <a:ext cx="4429157" cy="3360737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Виды кластеров 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93A6-CEE4-4A73-8957-D547988D64CB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Коллективные методы обучения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стратегия </a:t>
            </a:r>
            <a:r>
              <a:rPr lang="en-US" b="1" dirty="0" smtClean="0"/>
              <a:t>JigSaw</a:t>
            </a:r>
            <a:r>
              <a:rPr lang="ru-RU" b="1" dirty="0" smtClean="0"/>
              <a:t>*</a:t>
            </a:r>
            <a:endParaRPr lang="en-US" b="1" dirty="0" smtClean="0"/>
          </a:p>
          <a:p>
            <a:r>
              <a:rPr lang="ru-RU" b="1" dirty="0" smtClean="0"/>
              <a:t>стратегия «Тур по галерее»</a:t>
            </a:r>
          </a:p>
          <a:p>
            <a:r>
              <a:rPr lang="ru-RU" b="1" dirty="0" smtClean="0"/>
              <a:t>стратегия «6 шляп»</a:t>
            </a:r>
          </a:p>
          <a:p>
            <a:r>
              <a:rPr lang="ru-RU" b="1" dirty="0" smtClean="0"/>
              <a:t>прием «ручки на середину»</a:t>
            </a:r>
          </a:p>
          <a:p>
            <a:r>
              <a:rPr lang="ru-RU" b="1" dirty="0" smtClean="0"/>
              <a:t>перекрестная дискуссия*</a:t>
            </a:r>
          </a:p>
          <a:p>
            <a:r>
              <a:rPr lang="ru-RU" b="1" dirty="0" smtClean="0"/>
              <a:t>двухрядный круглый стол</a:t>
            </a:r>
          </a:p>
          <a:p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9C9-8F6B-4FE9-BDD2-CCA70797BF3F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u="sng" dirty="0" smtClean="0"/>
              <a:t>Стратегия     </a:t>
            </a:r>
            <a:r>
              <a:rPr lang="en-US" sz="4000" i="1" u="sng" dirty="0" smtClean="0"/>
              <a:t>JigSaw</a:t>
            </a:r>
            <a:endParaRPr lang="ru-RU" dirty="0"/>
          </a:p>
        </p:txBody>
      </p:sp>
      <p:sp>
        <p:nvSpPr>
          <p:cNvPr id="4" name="Oval 82"/>
          <p:cNvSpPr>
            <a:spLocks noGrp="1" noChangeArrowheads="1"/>
          </p:cNvSpPr>
          <p:nvPr>
            <p:ph idx="1"/>
          </p:nvPr>
        </p:nvSpPr>
        <p:spPr bwMode="auto">
          <a:xfrm rot="20691857">
            <a:off x="1006150" y="1624360"/>
            <a:ext cx="3350706" cy="1585890"/>
          </a:xfrm>
          <a:prstGeom prst="ellipse">
            <a:avLst/>
          </a:prstGeom>
          <a:solidFill>
            <a:srgbClr val="808080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>
            <a:normAutofit lnSpcReduction="1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 Экспертная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группа</a:t>
            </a:r>
          </a:p>
        </p:txBody>
      </p:sp>
      <p:sp>
        <p:nvSpPr>
          <p:cNvPr id="6" name="Oval 75"/>
          <p:cNvSpPr>
            <a:spLocks noChangeArrowheads="1"/>
          </p:cNvSpPr>
          <p:nvPr/>
        </p:nvSpPr>
        <p:spPr bwMode="auto">
          <a:xfrm>
            <a:off x="3806825" y="3222625"/>
            <a:ext cx="2063750" cy="2006600"/>
          </a:xfrm>
          <a:prstGeom prst="ellipse">
            <a:avLst/>
          </a:prstGeom>
          <a:solidFill>
            <a:srgbClr val="808080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 Рабочая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группа</a:t>
            </a:r>
          </a:p>
        </p:txBody>
      </p:sp>
      <p:sp>
        <p:nvSpPr>
          <p:cNvPr id="11" name="Oval 84"/>
          <p:cNvSpPr>
            <a:spLocks noChangeArrowheads="1"/>
          </p:cNvSpPr>
          <p:nvPr/>
        </p:nvSpPr>
        <p:spPr bwMode="auto">
          <a:xfrm>
            <a:off x="6978650" y="4365625"/>
            <a:ext cx="1985963" cy="2006600"/>
          </a:xfrm>
          <a:prstGeom prst="ellipse">
            <a:avLst/>
          </a:prstGeom>
          <a:solidFill>
            <a:srgbClr val="808080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r>
              <a:rPr lang="ru-RU" b="1">
                <a:solidFill>
                  <a:schemeClr val="bg1"/>
                </a:solidFill>
              </a:rPr>
              <a:t>4 Экспертная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группа</a:t>
            </a:r>
          </a:p>
          <a:p>
            <a:pPr algn="ctr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21" name="Oval 100"/>
          <p:cNvSpPr>
            <a:spLocks noChangeArrowheads="1"/>
          </p:cNvSpPr>
          <p:nvPr/>
        </p:nvSpPr>
        <p:spPr bwMode="auto">
          <a:xfrm>
            <a:off x="2051050" y="5516563"/>
            <a:ext cx="360363" cy="3794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Line 105"/>
          <p:cNvSpPr>
            <a:spLocks noChangeShapeType="1"/>
          </p:cNvSpPr>
          <p:nvPr/>
        </p:nvSpPr>
        <p:spPr bwMode="auto">
          <a:xfrm>
            <a:off x="2555875" y="3357563"/>
            <a:ext cx="1295400" cy="287337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Line 106"/>
          <p:cNvSpPr>
            <a:spLocks noChangeShapeType="1"/>
          </p:cNvSpPr>
          <p:nvPr/>
        </p:nvSpPr>
        <p:spPr bwMode="auto">
          <a:xfrm flipV="1">
            <a:off x="2627313" y="4941888"/>
            <a:ext cx="1368425" cy="5746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107"/>
          <p:cNvSpPr>
            <a:spLocks noChangeShapeType="1"/>
          </p:cNvSpPr>
          <p:nvPr/>
        </p:nvSpPr>
        <p:spPr bwMode="auto">
          <a:xfrm flipH="1" flipV="1">
            <a:off x="5724525" y="4941888"/>
            <a:ext cx="1152525" cy="5746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108"/>
          <p:cNvSpPr>
            <a:spLocks noChangeShapeType="1"/>
          </p:cNvSpPr>
          <p:nvPr/>
        </p:nvSpPr>
        <p:spPr bwMode="auto">
          <a:xfrm flipH="1">
            <a:off x="5651500" y="3284538"/>
            <a:ext cx="1368425" cy="319087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Oval 82"/>
          <p:cNvSpPr txBox="1">
            <a:spLocks noChangeArrowheads="1"/>
          </p:cNvSpPr>
          <p:nvPr/>
        </p:nvSpPr>
        <p:spPr bwMode="auto">
          <a:xfrm rot="20691857" flipH="1">
            <a:off x="5555621" y="1553985"/>
            <a:ext cx="3364333" cy="1509767"/>
          </a:xfrm>
          <a:prstGeom prst="ellipse">
            <a:avLst/>
          </a:prstGeom>
          <a:solidFill>
            <a:srgbClr val="808080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>
            <a:normAutofit fontScale="92500" lnSpcReduction="10000"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3200" b="1" dirty="0">
                <a:solidFill>
                  <a:schemeClr val="bg1"/>
                </a:solidFill>
              </a:rPr>
              <a:t>2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Экспертная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Oval 82"/>
          <p:cNvSpPr txBox="1">
            <a:spLocks noChangeArrowheads="1"/>
          </p:cNvSpPr>
          <p:nvPr/>
        </p:nvSpPr>
        <p:spPr bwMode="auto">
          <a:xfrm rot="20691857">
            <a:off x="1690694" y="4485323"/>
            <a:ext cx="1992486" cy="1733041"/>
          </a:xfrm>
          <a:prstGeom prst="ellipse">
            <a:avLst/>
          </a:prstGeom>
          <a:solidFill>
            <a:srgbClr val="808080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3200" b="1" dirty="0">
                <a:solidFill>
                  <a:schemeClr val="bg1"/>
                </a:solidFill>
              </a:rPr>
              <a:t>3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Экспертная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Дата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FC46-0646-4A45-AD10-4AE78ED9F352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1214414" y="1142984"/>
          <a:ext cx="7499350" cy="43973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5137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класс(1 четверть)</a:t>
                      </a:r>
                      <a:endParaRPr lang="ru-RU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ru-RU" dirty="0" smtClean="0"/>
                        <a:t>2010-2011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ru-RU" dirty="0" smtClean="0"/>
                        <a:t>2011-2012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ru-RU" dirty="0" smtClean="0"/>
                        <a:t>2012-2013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ru-RU" dirty="0" smtClean="0"/>
                        <a:t>2013-2014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 -100%</a:t>
                      </a:r>
                    </a:p>
                    <a:p>
                      <a:r>
                        <a:rPr lang="ru-RU" dirty="0" smtClean="0"/>
                        <a:t>География-89%</a:t>
                      </a:r>
                      <a:endParaRPr lang="ru-RU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ru-RU" dirty="0" smtClean="0"/>
                        <a:t>2014-2015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751F-DA6D-4BA7-B5AE-682A604C360F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3286148"/>
          </a:xfrm>
        </p:spPr>
        <p:txBody>
          <a:bodyPr/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Д</a:t>
            </a:r>
            <a:r>
              <a:rPr lang="ru-RU" b="1" dirty="0" smtClean="0"/>
              <a:t>женни Л. </a:t>
            </a:r>
            <a:r>
              <a:rPr lang="en-GB" b="1" dirty="0" smtClean="0"/>
              <a:t>Стил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К</a:t>
            </a:r>
            <a:r>
              <a:rPr lang="ru-RU" b="1" dirty="0" smtClean="0"/>
              <a:t>ертис С. </a:t>
            </a:r>
            <a:r>
              <a:rPr lang="en-GB" b="1" dirty="0" smtClean="0"/>
              <a:t>Мередит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Ч</a:t>
            </a:r>
            <a:r>
              <a:rPr lang="ru-RU" b="1" dirty="0" smtClean="0"/>
              <a:t>арльз  </a:t>
            </a:r>
            <a:r>
              <a:rPr lang="en-GB" b="1" dirty="0" smtClean="0"/>
              <a:t>Темпл</a:t>
            </a:r>
            <a:endParaRPr lang="ru-RU" b="1" dirty="0" smtClean="0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b="1" dirty="0" smtClean="0"/>
              <a:t>Скотт Уолтер</a:t>
            </a:r>
            <a:r>
              <a:rPr lang="ru-RU" dirty="0" smtClean="0"/>
              <a:t> </a:t>
            </a:r>
            <a:endParaRPr lang="en-GB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9365-9CD6-4AE8-8FF5-639724E58F4C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857232"/>
            <a:ext cx="7000924" cy="5072098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AA8C-30F2-47DA-B7C2-DB98E5654902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285752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России технология известна с конца 90-х годов и по-другому называется «Чтение и письмо для развития критического мышления»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A76-3643-4AD1-8E1E-C34EC09CFDF2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6398" cy="151128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</a:rPr>
              <a:t>Отличительные признаки </a:t>
            </a:r>
            <a:br>
              <a:rPr lang="ru-RU" sz="4400" b="1" dirty="0" smtClean="0">
                <a:latin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</a:rPr>
              <a:t>критического мышления</a:t>
            </a:r>
            <a:br>
              <a:rPr lang="ru-RU" sz="4400" b="1" dirty="0" smtClean="0"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7576398" cy="4462474"/>
          </a:xfrm>
        </p:spPr>
        <p:txBody>
          <a:bodyPr>
            <a:normAutofit fontScale="92500" lnSpcReduction="10000"/>
          </a:bodyPr>
          <a:lstStyle/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/>
              <a:t>- Самостоятельное и носит индивидуальный     характер;</a:t>
            </a:r>
          </a:p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/>
              <a:t>       - Информация – отправной, а не конечный путь мышления;</a:t>
            </a:r>
          </a:p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/>
              <a:t>       - Убедительная аргументация утверждений;</a:t>
            </a:r>
          </a:p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/>
              <a:t>       - Существует в ситуации полилога или дискуссии;</a:t>
            </a:r>
          </a:p>
          <a:p>
            <a:pPr defTabSz="449263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/>
              <a:t>       - Осуществляется в реально значимой для человека ситуации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A763-1065-4D33-BF61-A765ECEB8BBA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применения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Arial" charset="0"/>
                <a:ea typeface="Times New Roman" pitchFamily="18" charset="0"/>
                <a:cs typeface="Arial" charset="0"/>
              </a:rPr>
              <a:t>Развитие мыслительных навыков учащихся, необходимых для учёбы и обычной жизни (умение принимать взвешенные решения, работать с информацией, анализировать, рассматривать различные стороны решения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CF9C-4BF8-463C-A266-2130765C1033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построения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Стадия вызова</a:t>
            </a:r>
          </a:p>
          <a:p>
            <a:endParaRPr lang="ru-RU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Стадия осмысления</a:t>
            </a:r>
          </a:p>
          <a:p>
            <a:endParaRPr lang="ru-RU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Рефлексия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06A2-E90F-4AB5-BB91-F44E0E9DEF7B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вызова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14488"/>
            <a:ext cx="7498080" cy="3643338"/>
          </a:xfrm>
        </p:spPr>
        <p:txBody>
          <a:bodyPr/>
          <a:lstStyle/>
          <a:p>
            <a:r>
              <a:rPr lang="ru-RU" b="1" dirty="0" smtClean="0"/>
              <a:t>вызов уже имеющихся у учащихся знаний, опыта по теме </a:t>
            </a:r>
          </a:p>
          <a:p>
            <a:endParaRPr lang="ru-RU" b="1" dirty="0" smtClean="0"/>
          </a:p>
          <a:p>
            <a:r>
              <a:rPr lang="ru-RU" b="1" dirty="0" smtClean="0"/>
              <a:t>активизация деятельности</a:t>
            </a:r>
          </a:p>
          <a:p>
            <a:endParaRPr lang="ru-RU" b="1" dirty="0" smtClean="0"/>
          </a:p>
          <a:p>
            <a:r>
              <a:rPr lang="ru-RU" b="1" dirty="0" smtClean="0"/>
              <a:t>мотивация к дальнейшей работе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5589-C82C-4F45-8DC6-D20A761EAA3C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ru-RU" dirty="0" smtClean="0"/>
              <a:t>Стадия осмысления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208358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активное получение и непосредственная работа с новой информацией;</a:t>
            </a:r>
          </a:p>
          <a:p>
            <a:pPr algn="just"/>
            <a:r>
              <a:rPr lang="ru-RU" b="1" dirty="0" smtClean="0"/>
              <a:t>осмысление новой информации; </a:t>
            </a:r>
          </a:p>
          <a:p>
            <a:pPr algn="just"/>
            <a:r>
              <a:rPr lang="ru-RU" b="1" dirty="0" smtClean="0"/>
              <a:t>продвижение от знания «старого» к знанию «новому»;</a:t>
            </a:r>
          </a:p>
          <a:p>
            <a:pPr algn="just"/>
            <a:r>
              <a:rPr lang="ru-RU" b="1" dirty="0" smtClean="0"/>
              <a:t>соотнесение новой информации с </a:t>
            </a:r>
            <a:r>
              <a:rPr lang="en-US" b="1" dirty="0" smtClean="0"/>
              <a:t> </a:t>
            </a:r>
            <a:r>
              <a:rPr lang="ru-RU" b="1" dirty="0" smtClean="0"/>
              <a:t>собственными знаниями; </a:t>
            </a:r>
          </a:p>
          <a:p>
            <a:pPr algn="just"/>
            <a:r>
              <a:rPr lang="ru-RU" b="1" dirty="0" smtClean="0"/>
              <a:t>отслеживание процесса познания и собственного понимания.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540D-6F7F-4651-BC8E-87412CA92EAB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осуществляется анализ, творческая переработка, интерпретация полученной информации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сравнивается то, что знали, с тем, что узнали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Первоначальное собственное знание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+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Знание соседа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+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Новая информация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=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Рождение собственного нового знания.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0FCE-8B03-4510-90C0-0DFF2012F3CD}" type="datetime1">
              <a:rPr lang="ru-RU" smtClean="0"/>
              <a:pPr/>
              <a:t>02.11.2016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EBD7-BBE9-4C03-A3A6-D76CED42DA7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</TotalTime>
  <Words>624</Words>
  <Application>Microsoft Office PowerPoint</Application>
  <PresentationFormat>Экран (4:3)</PresentationFormat>
  <Paragraphs>188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Использование методов и приёмов технологии критического мышления для формирования мыслительной деятельности  младших школьников в процессе обучения</vt:lpstr>
      <vt:lpstr>АВТОРЫ</vt:lpstr>
      <vt:lpstr>Слайд 3</vt:lpstr>
      <vt:lpstr>Отличительные признаки  критического мышления </vt:lpstr>
      <vt:lpstr>Цель применения</vt:lpstr>
      <vt:lpstr>Стадии построения урока</vt:lpstr>
      <vt:lpstr>Стадия вызова</vt:lpstr>
      <vt:lpstr>Стадия осмысления</vt:lpstr>
      <vt:lpstr>Рефлексия</vt:lpstr>
      <vt:lpstr>Приемы технологии развития критического мышления</vt:lpstr>
      <vt:lpstr>Слайд 11</vt:lpstr>
      <vt:lpstr>Приём «Тонкие и толстые вопросы». </vt:lpstr>
      <vt:lpstr>СИНКВЕЙН (от англ. «путь мысли»или от французского «пять»)</vt:lpstr>
      <vt:lpstr>Графические стратегии</vt:lpstr>
      <vt:lpstr>Кластеры, автор Гудлат </vt:lpstr>
      <vt:lpstr>Виды кластеров </vt:lpstr>
      <vt:lpstr>Коллективные методы обучения</vt:lpstr>
      <vt:lpstr>Стратегия     JigSaw</vt:lpstr>
      <vt:lpstr>Результативность</vt:lpstr>
      <vt:lpstr>Слайд 20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методов и приёмов технологии критического мышления для формирования познавательных УУД на уроках окружающего мира</dc:title>
  <dc:creator>USER</dc:creator>
  <cp:lastModifiedBy>USER</cp:lastModifiedBy>
  <cp:revision>16</cp:revision>
  <dcterms:created xsi:type="dcterms:W3CDTF">2016-11-01T14:01:58Z</dcterms:created>
  <dcterms:modified xsi:type="dcterms:W3CDTF">2016-11-02T04:55:12Z</dcterms:modified>
</cp:coreProperties>
</file>