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8" r:id="rId5"/>
    <p:sldId id="297" r:id="rId6"/>
    <p:sldId id="300" r:id="rId7"/>
    <p:sldId id="260" r:id="rId8"/>
    <p:sldId id="295" r:id="rId9"/>
    <p:sldId id="301" r:id="rId10"/>
    <p:sldId id="303" r:id="rId11"/>
    <p:sldId id="266" r:id="rId12"/>
    <p:sldId id="298" r:id="rId13"/>
    <p:sldId id="264" r:id="rId14"/>
    <p:sldId id="265" r:id="rId15"/>
    <p:sldId id="299" r:id="rId16"/>
    <p:sldId id="290" r:id="rId17"/>
    <p:sldId id="296" r:id="rId18"/>
    <p:sldId id="302" r:id="rId19"/>
    <p:sldId id="304" r:id="rId20"/>
    <p:sldId id="305" r:id="rId21"/>
    <p:sldId id="306" r:id="rId22"/>
    <p:sldId id="307" r:id="rId23"/>
    <p:sldId id="292" r:id="rId24"/>
    <p:sldId id="259" r:id="rId25"/>
    <p:sldId id="293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соц. норма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0.36</c:v>
                </c:pt>
                <c:pt idx="1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сниженный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</c:v>
                </c:pt>
              </c:numCache>
            </c:numRef>
          </c:val>
        </c:ser>
        <c:axId val="79488128"/>
        <c:axId val="79524992"/>
      </c:barChart>
      <c:catAx>
        <c:axId val="79488128"/>
        <c:scaling>
          <c:orientation val="minMax"/>
        </c:scaling>
        <c:axPos val="b"/>
        <c:tickLblPos val="nextTo"/>
        <c:crossAx val="79524992"/>
        <c:crosses val="autoZero"/>
        <c:auto val="1"/>
        <c:lblAlgn val="ctr"/>
        <c:lblOffset val="100"/>
      </c:catAx>
      <c:valAx>
        <c:axId val="79524992"/>
        <c:scaling>
          <c:orientation val="minMax"/>
        </c:scaling>
        <c:axPos val="l"/>
        <c:majorGridlines/>
        <c:numFmt formatCode="0%" sourceLinked="1"/>
        <c:tickLblPos val="nextTo"/>
        <c:crossAx val="794881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2</c:v>
                </c:pt>
                <c:pt idx="1">
                  <c:v>0.39000000000000012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Лист1!$E$2:$E$3</c:f>
              <c:numCache>
                <c:formatCode>0</c:formatCode>
                <c:ptCount val="2"/>
                <c:pt idx="0">
                  <c:v>0.14000000000000001</c:v>
                </c:pt>
                <c:pt idx="1">
                  <c:v>0.15000000000000005</c:v>
                </c:pt>
              </c:numCache>
            </c:numRef>
          </c:val>
        </c:ser>
        <c:axId val="85576704"/>
        <c:axId val="127607552"/>
      </c:barChart>
      <c:catAx>
        <c:axId val="85576704"/>
        <c:scaling>
          <c:orientation val="minMax"/>
        </c:scaling>
        <c:axPos val="b"/>
        <c:tickLblPos val="nextTo"/>
        <c:crossAx val="127607552"/>
        <c:crosses val="autoZero"/>
        <c:auto val="1"/>
        <c:lblAlgn val="ctr"/>
        <c:lblOffset val="100"/>
      </c:catAx>
      <c:valAx>
        <c:axId val="127607552"/>
        <c:scaling>
          <c:orientation val="minMax"/>
        </c:scaling>
        <c:axPos val="l"/>
        <c:majorGridlines/>
        <c:numFmt formatCode="0" sourceLinked="1"/>
        <c:tickLblPos val="nextTo"/>
        <c:crossAx val="8557670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Лист1!$E$2:$E$3</c:f>
              <c:numCache>
                <c:formatCode>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axId val="127653376"/>
        <c:axId val="127654912"/>
      </c:barChart>
      <c:catAx>
        <c:axId val="127653376"/>
        <c:scaling>
          <c:orientation val="minMax"/>
        </c:scaling>
        <c:axPos val="b"/>
        <c:tickLblPos val="nextTo"/>
        <c:crossAx val="127654912"/>
        <c:crosses val="autoZero"/>
        <c:auto val="1"/>
        <c:lblAlgn val="ctr"/>
        <c:lblOffset val="100"/>
      </c:catAx>
      <c:valAx>
        <c:axId val="127654912"/>
        <c:scaling>
          <c:orientation val="minMax"/>
        </c:scaling>
        <c:axPos val="l"/>
        <c:majorGridlines/>
        <c:numFmt formatCode="0" sourceLinked="1"/>
        <c:tickLblPos val="nextTo"/>
        <c:crossAx val="12765337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</c:v>
                </c:pt>
                <c:pt idx="1">
                  <c:v>0.39000000000000012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Лист1!$E$2:$E$3</c:f>
              <c:numCache>
                <c:formatCode>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axId val="139017216"/>
        <c:axId val="139035392"/>
      </c:barChart>
      <c:catAx>
        <c:axId val="139017216"/>
        <c:scaling>
          <c:orientation val="minMax"/>
        </c:scaling>
        <c:axPos val="b"/>
        <c:tickLblPos val="nextTo"/>
        <c:crossAx val="139035392"/>
        <c:crosses val="autoZero"/>
        <c:auto val="1"/>
        <c:lblAlgn val="ctr"/>
        <c:lblOffset val="100"/>
      </c:catAx>
      <c:valAx>
        <c:axId val="139035392"/>
        <c:scaling>
          <c:orientation val="minMax"/>
        </c:scaling>
        <c:axPos val="l"/>
        <c:majorGridlines/>
        <c:numFmt formatCode="0" sourceLinked="1"/>
        <c:tickLblPos val="nextTo"/>
        <c:crossAx val="13901721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Лист1!$E$2:$E$3</c:f>
              <c:numCache>
                <c:formatCode>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axId val="138970624"/>
        <c:axId val="138972160"/>
      </c:barChart>
      <c:catAx>
        <c:axId val="138970624"/>
        <c:scaling>
          <c:orientation val="minMax"/>
        </c:scaling>
        <c:axPos val="b"/>
        <c:tickLblPos val="nextTo"/>
        <c:crossAx val="138972160"/>
        <c:crosses val="autoZero"/>
        <c:auto val="1"/>
        <c:lblAlgn val="ctr"/>
        <c:lblOffset val="100"/>
      </c:catAx>
      <c:valAx>
        <c:axId val="138972160"/>
        <c:scaling>
          <c:orientation val="minMax"/>
        </c:scaling>
        <c:axPos val="l"/>
        <c:majorGridlines/>
        <c:numFmt formatCode="0" sourceLinked="1"/>
        <c:tickLblPos val="nextTo"/>
        <c:crossAx val="13897062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013193670200242"/>
          <c:y val="8.6127237265287038E-2"/>
          <c:w val="0.70645092494849504"/>
          <c:h val="0.646260754186508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</c:v>
                </c:pt>
                <c:pt idx="1">
                  <c:v>0.39000000000000012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Лист1!$E$2:$E$3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axId val="139000448"/>
        <c:axId val="139145600"/>
      </c:barChart>
      <c:catAx>
        <c:axId val="139000448"/>
        <c:scaling>
          <c:orientation val="minMax"/>
        </c:scaling>
        <c:axPos val="b"/>
        <c:tickLblPos val="nextTo"/>
        <c:crossAx val="139145600"/>
        <c:crosses val="autoZero"/>
        <c:auto val="1"/>
        <c:lblAlgn val="ctr"/>
        <c:lblOffset val="100"/>
      </c:catAx>
      <c:valAx>
        <c:axId val="139145600"/>
        <c:scaling>
          <c:orientation val="minMax"/>
        </c:scaling>
        <c:axPos val="l"/>
        <c:majorGridlines/>
        <c:numFmt formatCode="0" sourceLinked="1"/>
        <c:tickLblPos val="nextTo"/>
        <c:crossAx val="13900044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Лист1!$E$2:$E$3</c:f>
              <c:numCache>
                <c:formatCode>0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axId val="139247616"/>
        <c:axId val="139249152"/>
      </c:barChart>
      <c:catAx>
        <c:axId val="139247616"/>
        <c:scaling>
          <c:orientation val="minMax"/>
        </c:scaling>
        <c:axPos val="b"/>
        <c:tickLblPos val="nextTo"/>
        <c:crossAx val="139249152"/>
        <c:crosses val="autoZero"/>
        <c:auto val="1"/>
        <c:lblAlgn val="ctr"/>
        <c:lblOffset val="100"/>
      </c:catAx>
      <c:valAx>
        <c:axId val="139249152"/>
        <c:scaling>
          <c:orientation val="minMax"/>
        </c:scaling>
        <c:axPos val="l"/>
        <c:majorGridlines/>
        <c:numFmt formatCode="0" sourceLinked="1"/>
        <c:tickLblPos val="nextTo"/>
        <c:crossAx val="13924761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058937984891877"/>
          <c:y val="0.11306307567401105"/>
          <c:w val="0.63314104393890136"/>
          <c:h val="0.646260754186508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0.21000000000000005</c:v>
                </c:pt>
                <c:pt idx="1">
                  <c:v>0.31000000000000011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0.38000000000000012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0.65000000000000024</c:v>
                </c:pt>
                <c:pt idx="1">
                  <c:v>0.31000000000000011</c:v>
                </c:pt>
              </c:numCache>
            </c:numRef>
          </c:val>
        </c:ser>
        <c:axId val="139421568"/>
        <c:axId val="139423104"/>
      </c:barChart>
      <c:catAx>
        <c:axId val="139421568"/>
        <c:scaling>
          <c:orientation val="minMax"/>
        </c:scaling>
        <c:axPos val="b"/>
        <c:tickLblPos val="nextTo"/>
        <c:crossAx val="139423104"/>
        <c:crosses val="autoZero"/>
        <c:auto val="1"/>
        <c:lblAlgn val="ctr"/>
        <c:lblOffset val="100"/>
      </c:catAx>
      <c:valAx>
        <c:axId val="139423104"/>
        <c:scaling>
          <c:orientation val="minMax"/>
        </c:scaling>
        <c:axPos val="l"/>
        <c:majorGridlines/>
        <c:numFmt formatCode="0%" sourceLinked="1"/>
        <c:tickLblPos val="nextTo"/>
        <c:crossAx val="13942156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058937984891877"/>
          <c:y val="0.11306307567401108"/>
          <c:w val="0.50132420127380795"/>
          <c:h val="0.646260754186508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проектна деятельность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3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школьные мероприятия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всерос. и межд. конкурсы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2014-2015</c:v>
                </c:pt>
                <c:pt idx="1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</c:ser>
        <c:axId val="139564544"/>
        <c:axId val="139566080"/>
      </c:barChart>
      <c:catAx>
        <c:axId val="139564544"/>
        <c:scaling>
          <c:orientation val="minMax"/>
        </c:scaling>
        <c:axPos val="b"/>
        <c:tickLblPos val="nextTo"/>
        <c:crossAx val="139566080"/>
        <c:crosses val="autoZero"/>
        <c:auto val="1"/>
        <c:lblAlgn val="ctr"/>
        <c:lblOffset val="100"/>
      </c:catAx>
      <c:valAx>
        <c:axId val="139566080"/>
        <c:scaling>
          <c:orientation val="minMax"/>
        </c:scaling>
        <c:axPos val="l"/>
        <c:majorGridlines/>
        <c:numFmt formatCode="0" sourceLinked="1"/>
        <c:tickLblPos val="nextTo"/>
        <c:crossAx val="13956454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EB2B6-CC5F-41BB-8527-2D465105E07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72AAD-BFDD-451E-A7FB-99492F6E7132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rgbClr val="00206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Comic Sans MS" pitchFamily="66" charset="0"/>
            </a:rPr>
            <a:t>ИКТ – </a:t>
          </a:r>
          <a:r>
            <a:rPr lang="ru-RU" sz="3200" b="1" dirty="0" err="1" smtClean="0">
              <a:solidFill>
                <a:srgbClr val="002060"/>
              </a:solidFill>
              <a:latin typeface="Comic Sans MS" pitchFamily="66" charset="0"/>
            </a:rPr>
            <a:t>компетент-ность</a:t>
          </a:r>
          <a:endParaRPr lang="ru-RU" sz="32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28165928-B612-497D-A5C8-E214143226EF}" type="parTrans" cxnId="{E8D6CDD3-F689-4F5B-BF56-97B9FCA2F647}">
      <dgm:prSet/>
      <dgm:spPr/>
      <dgm:t>
        <a:bodyPr/>
        <a:lstStyle/>
        <a:p>
          <a:endParaRPr lang="ru-RU"/>
        </a:p>
      </dgm:t>
    </dgm:pt>
    <dgm:pt modelId="{1FBCAB33-C0AF-4CDE-A1DB-BD142A7E1C93}" type="sibTrans" cxnId="{E8D6CDD3-F689-4F5B-BF56-97B9FCA2F647}">
      <dgm:prSet/>
      <dgm:spPr/>
      <dgm:t>
        <a:bodyPr/>
        <a:lstStyle/>
        <a:p>
          <a:endParaRPr lang="ru-RU"/>
        </a:p>
      </dgm:t>
    </dgm:pt>
    <dgm:pt modelId="{F2982774-A470-4084-9769-0C685B7DB5B2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rgbClr val="002060"/>
          </a:solidFill>
        </a:ln>
      </dgm:spPr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Comic Sans MS" pitchFamily="66" charset="0"/>
            </a:rPr>
            <a:t>Общеполь-зовательский</a:t>
          </a:r>
          <a:r>
            <a:rPr lang="ru-RU" sz="2400" b="1" dirty="0" smtClean="0">
              <a:solidFill>
                <a:srgbClr val="002060"/>
              </a:solidFill>
              <a:latin typeface="Comic Sans MS" pitchFamily="66" charset="0"/>
            </a:rPr>
            <a:t> уровень</a:t>
          </a:r>
          <a:endParaRPr lang="ru-RU" sz="24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B38099E8-8239-4B78-843E-2EF60ED6FF9B}" type="parTrans" cxnId="{7C514091-86CD-4B65-846F-51BC5FDC3075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AD88CB8-499C-4109-B050-F50096A5A862}" type="sibTrans" cxnId="{7C514091-86CD-4B65-846F-51BC5FDC3075}">
      <dgm:prSet/>
      <dgm:spPr/>
      <dgm:t>
        <a:bodyPr/>
        <a:lstStyle/>
        <a:p>
          <a:endParaRPr lang="ru-RU"/>
        </a:p>
      </dgm:t>
    </dgm:pt>
    <dgm:pt modelId="{37D83EDA-469F-4739-BA9D-D36EF5323A75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rgbClr val="002060"/>
          </a:solidFill>
        </a:ln>
      </dgm:spPr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Comic Sans MS" pitchFamily="66" charset="0"/>
            </a:rPr>
            <a:t>Предметнопеда-гогический</a:t>
          </a:r>
          <a:r>
            <a:rPr lang="ru-RU" sz="2400" b="1" dirty="0" smtClean="0">
              <a:solidFill>
                <a:srgbClr val="002060"/>
              </a:solidFill>
              <a:latin typeface="Comic Sans MS" pitchFamily="66" charset="0"/>
            </a:rPr>
            <a:t> уровень</a:t>
          </a:r>
          <a:endParaRPr lang="ru-RU" sz="24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F9C40A7D-2A86-4D57-8FB7-12E7428489D6}" type="parTrans" cxnId="{004283CC-9770-4BCC-A313-6FC09694018E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2B97B01-3F28-4908-B5DD-A8BC5C133D3E}" type="sibTrans" cxnId="{004283CC-9770-4BCC-A313-6FC09694018E}">
      <dgm:prSet/>
      <dgm:spPr/>
      <dgm:t>
        <a:bodyPr/>
        <a:lstStyle/>
        <a:p>
          <a:endParaRPr lang="ru-RU"/>
        </a:p>
      </dgm:t>
    </dgm:pt>
    <dgm:pt modelId="{0DF5BB3D-B2BB-42B0-BBFB-A4E3410707D0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>
          <a:solidFill>
            <a:srgbClr val="002060"/>
          </a:solidFill>
        </a:ln>
      </dgm:spPr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Comic Sans MS" pitchFamily="66" charset="0"/>
            </a:rPr>
            <a:t>Общепедагоги-ческий</a:t>
          </a:r>
          <a:r>
            <a:rPr lang="ru-RU" sz="2400" b="1" dirty="0" smtClean="0">
              <a:solidFill>
                <a:srgbClr val="002060"/>
              </a:solidFill>
              <a:latin typeface="Comic Sans MS" pitchFamily="66" charset="0"/>
            </a:rPr>
            <a:t> уровень</a:t>
          </a:r>
          <a:endParaRPr lang="ru-RU" sz="24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A8F66F48-DFEF-4998-B4C8-618E2AE89499}" type="parTrans" cxnId="{57591B6F-6D29-42BD-BF98-6B490C891D0A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2BD58D4-0279-4A44-8720-CEB7D43A8C93}" type="sibTrans" cxnId="{57591B6F-6D29-42BD-BF98-6B490C891D0A}">
      <dgm:prSet/>
      <dgm:spPr/>
      <dgm:t>
        <a:bodyPr/>
        <a:lstStyle/>
        <a:p>
          <a:endParaRPr lang="ru-RU"/>
        </a:p>
      </dgm:t>
    </dgm:pt>
    <dgm:pt modelId="{497D2CBA-FB9E-4DF3-82D4-6CBC65A029D1}" type="pres">
      <dgm:prSet presAssocID="{78AEB2B6-CC5F-41BB-8527-2D465105E0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F6300-630F-4A0B-8207-6AEB61DD63FC}" type="pres">
      <dgm:prSet presAssocID="{71872AAD-BFDD-451E-A7FB-99492F6E7132}" presName="centerShape" presStyleLbl="node0" presStyleIdx="0" presStyleCnt="1" custScaleX="181171" custLinFactNeighborX="-36274" custLinFactNeighborY="18788"/>
      <dgm:spPr/>
      <dgm:t>
        <a:bodyPr/>
        <a:lstStyle/>
        <a:p>
          <a:endParaRPr lang="ru-RU"/>
        </a:p>
      </dgm:t>
    </dgm:pt>
    <dgm:pt modelId="{249A85D8-E40A-4045-B4D4-B4D3D50C6BDB}" type="pres">
      <dgm:prSet presAssocID="{B38099E8-8239-4B78-843E-2EF60ED6FF9B}" presName="Name9" presStyleLbl="parChTrans1D2" presStyleIdx="0" presStyleCnt="3"/>
      <dgm:spPr/>
      <dgm:t>
        <a:bodyPr/>
        <a:lstStyle/>
        <a:p>
          <a:endParaRPr lang="ru-RU"/>
        </a:p>
      </dgm:t>
    </dgm:pt>
    <dgm:pt modelId="{6044AB48-F66B-4657-AEEF-85BA192709DF}" type="pres">
      <dgm:prSet presAssocID="{B38099E8-8239-4B78-843E-2EF60ED6FF9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64F7459-0DE1-47C0-A6A5-08B51DDF8282}" type="pres">
      <dgm:prSet presAssocID="{F2982774-A470-4084-9769-0C685B7DB5B2}" presName="node" presStyleLbl="node1" presStyleIdx="0" presStyleCnt="3" custScaleX="178288" custScaleY="83763" custRadScaleRad="90694" custRadScaleInc="194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9578E-0463-4D62-A8AF-A0932AB1AC5E}" type="pres">
      <dgm:prSet presAssocID="{F9C40A7D-2A86-4D57-8FB7-12E7428489D6}" presName="Name9" presStyleLbl="parChTrans1D2" presStyleIdx="1" presStyleCnt="3"/>
      <dgm:spPr/>
      <dgm:t>
        <a:bodyPr/>
        <a:lstStyle/>
        <a:p>
          <a:endParaRPr lang="ru-RU"/>
        </a:p>
      </dgm:t>
    </dgm:pt>
    <dgm:pt modelId="{33636B0F-059B-401D-81C7-1A1DB17758F5}" type="pres">
      <dgm:prSet presAssocID="{F9C40A7D-2A86-4D57-8FB7-12E7428489D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270232A-BC20-45CA-8EC0-1D1EFA957134}" type="pres">
      <dgm:prSet presAssocID="{37D83EDA-469F-4739-BA9D-D36EF5323A75}" presName="node" presStyleLbl="node1" presStyleIdx="1" presStyleCnt="3" custScaleX="168223" custScaleY="85680" custRadScaleRad="97177" custRadScaleInc="-223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F61DA-F50E-497E-8EA0-D3EC68AA51F5}" type="pres">
      <dgm:prSet presAssocID="{A8F66F48-DFEF-4998-B4C8-618E2AE89499}" presName="Name9" presStyleLbl="parChTrans1D2" presStyleIdx="2" presStyleCnt="3"/>
      <dgm:spPr/>
      <dgm:t>
        <a:bodyPr/>
        <a:lstStyle/>
        <a:p>
          <a:endParaRPr lang="ru-RU"/>
        </a:p>
      </dgm:t>
    </dgm:pt>
    <dgm:pt modelId="{5482EA90-0095-4147-B1AC-428AC34A873C}" type="pres">
      <dgm:prSet presAssocID="{A8F66F48-DFEF-4998-B4C8-618E2AE8949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33D4121-1D84-4E53-A460-1DDB530A07A8}" type="pres">
      <dgm:prSet presAssocID="{0DF5BB3D-B2BB-42B0-BBFB-A4E3410707D0}" presName="node" presStyleLbl="node1" presStyleIdx="2" presStyleCnt="3" custScaleX="158984" custScaleY="85680" custRadScaleRad="49662" custRadScaleInc="294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6CDD3-F689-4F5B-BF56-97B9FCA2F647}" srcId="{78AEB2B6-CC5F-41BB-8527-2D465105E073}" destId="{71872AAD-BFDD-451E-A7FB-99492F6E7132}" srcOrd="0" destOrd="0" parTransId="{28165928-B612-497D-A5C8-E214143226EF}" sibTransId="{1FBCAB33-C0AF-4CDE-A1DB-BD142A7E1C93}"/>
    <dgm:cxn modelId="{66764C1F-E3A9-4047-842F-B0D0F4D51EFC}" type="presOf" srcId="{F2982774-A470-4084-9769-0C685B7DB5B2}" destId="{564F7459-0DE1-47C0-A6A5-08B51DDF8282}" srcOrd="0" destOrd="0" presId="urn:microsoft.com/office/officeart/2005/8/layout/radial1"/>
    <dgm:cxn modelId="{5949FCED-F829-4974-9F58-D277D07F73B9}" type="presOf" srcId="{A8F66F48-DFEF-4998-B4C8-618E2AE89499}" destId="{5482EA90-0095-4147-B1AC-428AC34A873C}" srcOrd="1" destOrd="0" presId="urn:microsoft.com/office/officeart/2005/8/layout/radial1"/>
    <dgm:cxn modelId="{57591B6F-6D29-42BD-BF98-6B490C891D0A}" srcId="{71872AAD-BFDD-451E-A7FB-99492F6E7132}" destId="{0DF5BB3D-B2BB-42B0-BBFB-A4E3410707D0}" srcOrd="2" destOrd="0" parTransId="{A8F66F48-DFEF-4998-B4C8-618E2AE89499}" sibTransId="{12BD58D4-0279-4A44-8720-CEB7D43A8C93}"/>
    <dgm:cxn modelId="{9D7D333B-1F77-4710-A07F-88351334D2F9}" type="presOf" srcId="{F9C40A7D-2A86-4D57-8FB7-12E7428489D6}" destId="{33636B0F-059B-401D-81C7-1A1DB17758F5}" srcOrd="1" destOrd="0" presId="urn:microsoft.com/office/officeart/2005/8/layout/radial1"/>
    <dgm:cxn modelId="{7B95E1C4-861B-42D2-A78A-874C7BD41AEA}" type="presOf" srcId="{0DF5BB3D-B2BB-42B0-BBFB-A4E3410707D0}" destId="{133D4121-1D84-4E53-A460-1DDB530A07A8}" srcOrd="0" destOrd="0" presId="urn:microsoft.com/office/officeart/2005/8/layout/radial1"/>
    <dgm:cxn modelId="{CC3FC35D-672C-46EE-95F5-F91383D5CF03}" type="presOf" srcId="{F9C40A7D-2A86-4D57-8FB7-12E7428489D6}" destId="{B3B9578E-0463-4D62-A8AF-A0932AB1AC5E}" srcOrd="0" destOrd="0" presId="urn:microsoft.com/office/officeart/2005/8/layout/radial1"/>
    <dgm:cxn modelId="{27065ACB-C936-4652-891B-C613A49A3D49}" type="presOf" srcId="{A8F66F48-DFEF-4998-B4C8-618E2AE89499}" destId="{409F61DA-F50E-497E-8EA0-D3EC68AA51F5}" srcOrd="0" destOrd="0" presId="urn:microsoft.com/office/officeart/2005/8/layout/radial1"/>
    <dgm:cxn modelId="{004283CC-9770-4BCC-A313-6FC09694018E}" srcId="{71872AAD-BFDD-451E-A7FB-99492F6E7132}" destId="{37D83EDA-469F-4739-BA9D-D36EF5323A75}" srcOrd="1" destOrd="0" parTransId="{F9C40A7D-2A86-4D57-8FB7-12E7428489D6}" sibTransId="{12B97B01-3F28-4908-B5DD-A8BC5C133D3E}"/>
    <dgm:cxn modelId="{AE6A251D-5210-4DF9-A0A9-677ED41E7321}" type="presOf" srcId="{B38099E8-8239-4B78-843E-2EF60ED6FF9B}" destId="{249A85D8-E40A-4045-B4D4-B4D3D50C6BDB}" srcOrd="0" destOrd="0" presId="urn:microsoft.com/office/officeart/2005/8/layout/radial1"/>
    <dgm:cxn modelId="{E2ECCC69-A466-4825-ABBB-8DACAF3D5246}" type="presOf" srcId="{78AEB2B6-CC5F-41BB-8527-2D465105E073}" destId="{497D2CBA-FB9E-4DF3-82D4-6CBC65A029D1}" srcOrd="0" destOrd="0" presId="urn:microsoft.com/office/officeart/2005/8/layout/radial1"/>
    <dgm:cxn modelId="{D404ECB0-EFD9-4B46-8390-5FA997CBB81D}" type="presOf" srcId="{B38099E8-8239-4B78-843E-2EF60ED6FF9B}" destId="{6044AB48-F66B-4657-AEEF-85BA192709DF}" srcOrd="1" destOrd="0" presId="urn:microsoft.com/office/officeart/2005/8/layout/radial1"/>
    <dgm:cxn modelId="{F13757E8-0EC0-4934-BD81-C4132D97F6C2}" type="presOf" srcId="{71872AAD-BFDD-451E-A7FB-99492F6E7132}" destId="{C03F6300-630F-4A0B-8207-6AEB61DD63FC}" srcOrd="0" destOrd="0" presId="urn:microsoft.com/office/officeart/2005/8/layout/radial1"/>
    <dgm:cxn modelId="{7C514091-86CD-4B65-846F-51BC5FDC3075}" srcId="{71872AAD-BFDD-451E-A7FB-99492F6E7132}" destId="{F2982774-A470-4084-9769-0C685B7DB5B2}" srcOrd="0" destOrd="0" parTransId="{B38099E8-8239-4B78-843E-2EF60ED6FF9B}" sibTransId="{3AD88CB8-499C-4109-B050-F50096A5A862}"/>
    <dgm:cxn modelId="{B90E011B-692B-4843-9442-C7FCCF5CF80A}" type="presOf" srcId="{37D83EDA-469F-4739-BA9D-D36EF5323A75}" destId="{5270232A-BC20-45CA-8EC0-1D1EFA957134}" srcOrd="0" destOrd="0" presId="urn:microsoft.com/office/officeart/2005/8/layout/radial1"/>
    <dgm:cxn modelId="{82E7D364-8253-477D-913C-59071DA767E6}" type="presParOf" srcId="{497D2CBA-FB9E-4DF3-82D4-6CBC65A029D1}" destId="{C03F6300-630F-4A0B-8207-6AEB61DD63FC}" srcOrd="0" destOrd="0" presId="urn:microsoft.com/office/officeart/2005/8/layout/radial1"/>
    <dgm:cxn modelId="{4DD3FCB3-A76F-430F-B246-3156C8A06A31}" type="presParOf" srcId="{497D2CBA-FB9E-4DF3-82D4-6CBC65A029D1}" destId="{249A85D8-E40A-4045-B4D4-B4D3D50C6BDB}" srcOrd="1" destOrd="0" presId="urn:microsoft.com/office/officeart/2005/8/layout/radial1"/>
    <dgm:cxn modelId="{3893BF4C-0485-450C-8BCD-5FD9756379C7}" type="presParOf" srcId="{249A85D8-E40A-4045-B4D4-B4D3D50C6BDB}" destId="{6044AB48-F66B-4657-AEEF-85BA192709DF}" srcOrd="0" destOrd="0" presId="urn:microsoft.com/office/officeart/2005/8/layout/radial1"/>
    <dgm:cxn modelId="{53590AF3-FD8B-47E4-825B-0CF54D2A6DF3}" type="presParOf" srcId="{497D2CBA-FB9E-4DF3-82D4-6CBC65A029D1}" destId="{564F7459-0DE1-47C0-A6A5-08B51DDF8282}" srcOrd="2" destOrd="0" presId="urn:microsoft.com/office/officeart/2005/8/layout/radial1"/>
    <dgm:cxn modelId="{E9932DE3-380F-4CB0-B668-63D531AB2CA1}" type="presParOf" srcId="{497D2CBA-FB9E-4DF3-82D4-6CBC65A029D1}" destId="{B3B9578E-0463-4D62-A8AF-A0932AB1AC5E}" srcOrd="3" destOrd="0" presId="urn:microsoft.com/office/officeart/2005/8/layout/radial1"/>
    <dgm:cxn modelId="{7B2C12D1-5239-46A1-A2FF-04EC56467AFC}" type="presParOf" srcId="{B3B9578E-0463-4D62-A8AF-A0932AB1AC5E}" destId="{33636B0F-059B-401D-81C7-1A1DB17758F5}" srcOrd="0" destOrd="0" presId="urn:microsoft.com/office/officeart/2005/8/layout/radial1"/>
    <dgm:cxn modelId="{F5577E07-4F08-44F1-820F-C45E49C1CC29}" type="presParOf" srcId="{497D2CBA-FB9E-4DF3-82D4-6CBC65A029D1}" destId="{5270232A-BC20-45CA-8EC0-1D1EFA957134}" srcOrd="4" destOrd="0" presId="urn:microsoft.com/office/officeart/2005/8/layout/radial1"/>
    <dgm:cxn modelId="{3F4BED68-CA44-41B4-90BB-725F2F7DED9C}" type="presParOf" srcId="{497D2CBA-FB9E-4DF3-82D4-6CBC65A029D1}" destId="{409F61DA-F50E-497E-8EA0-D3EC68AA51F5}" srcOrd="5" destOrd="0" presId="urn:microsoft.com/office/officeart/2005/8/layout/radial1"/>
    <dgm:cxn modelId="{51F3EFD3-5BF5-4062-B9EC-346E8ED2C4A3}" type="presParOf" srcId="{409F61DA-F50E-497E-8EA0-D3EC68AA51F5}" destId="{5482EA90-0095-4147-B1AC-428AC34A873C}" srcOrd="0" destOrd="0" presId="urn:microsoft.com/office/officeart/2005/8/layout/radial1"/>
    <dgm:cxn modelId="{E1A67F03-AC53-47C8-B9B6-11FE6A51A904}" type="presParOf" srcId="{497D2CBA-FB9E-4DF3-82D4-6CBC65A029D1}" destId="{133D4121-1D84-4E53-A460-1DDB530A07A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3F6300-630F-4A0B-8207-6AEB61DD63FC}">
      <dsp:nvSpPr>
        <dsp:cNvPr id="0" name=""/>
        <dsp:cNvSpPr/>
      </dsp:nvSpPr>
      <dsp:spPr>
        <a:xfrm>
          <a:off x="301491" y="3927720"/>
          <a:ext cx="3956422" cy="2183805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Comic Sans MS" pitchFamily="66" charset="0"/>
            </a:rPr>
            <a:t>ИКТ – </a:t>
          </a:r>
          <a:r>
            <a:rPr lang="ru-RU" sz="3200" b="1" kern="1200" dirty="0" err="1" smtClean="0">
              <a:solidFill>
                <a:srgbClr val="002060"/>
              </a:solidFill>
              <a:latin typeface="Comic Sans MS" pitchFamily="66" charset="0"/>
            </a:rPr>
            <a:t>компетент-ность</a:t>
          </a:r>
          <a:endParaRPr lang="ru-RU" sz="32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301491" y="3927720"/>
        <a:ext cx="3956422" cy="2183805"/>
      </dsp:txXfrm>
    </dsp:sp>
    <dsp:sp modelId="{249A85D8-E40A-4045-B4D4-B4D3D50C6BDB}">
      <dsp:nvSpPr>
        <dsp:cNvPr id="0" name=""/>
        <dsp:cNvSpPr/>
      </dsp:nvSpPr>
      <dsp:spPr>
        <a:xfrm rot="73681">
          <a:off x="4256372" y="5044393"/>
          <a:ext cx="444605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444605" y="22367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3681">
        <a:off x="4467560" y="5055646"/>
        <a:ext cx="22230" cy="22230"/>
      </dsp:txXfrm>
    </dsp:sp>
    <dsp:sp modelId="{564F7459-0DE1-47C0-A6A5-08B51DDF8282}">
      <dsp:nvSpPr>
        <dsp:cNvPr id="0" name=""/>
        <dsp:cNvSpPr/>
      </dsp:nvSpPr>
      <dsp:spPr>
        <a:xfrm>
          <a:off x="4698904" y="4198602"/>
          <a:ext cx="3893463" cy="1829221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Comic Sans MS" pitchFamily="66" charset="0"/>
            </a:rPr>
            <a:t>Общеполь-зовательский</a:t>
          </a:r>
          <a:r>
            <a:rPr lang="ru-RU" sz="2400" b="1" kern="1200" dirty="0" smtClean="0">
              <a:solidFill>
                <a:srgbClr val="002060"/>
              </a:solidFill>
              <a:latin typeface="Comic Sans MS" pitchFamily="66" charset="0"/>
            </a:rPr>
            <a:t> уровень</a:t>
          </a:r>
          <a:endParaRPr lang="ru-RU" sz="24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4698904" y="4198602"/>
        <a:ext cx="3893463" cy="1829221"/>
      </dsp:txXfrm>
    </dsp:sp>
    <dsp:sp modelId="{B3B9578E-0463-4D62-A8AF-A0932AB1AC5E}">
      <dsp:nvSpPr>
        <dsp:cNvPr id="0" name=""/>
        <dsp:cNvSpPr/>
      </dsp:nvSpPr>
      <dsp:spPr>
        <a:xfrm rot="17411053">
          <a:off x="2060340" y="3049066"/>
          <a:ext cx="1871094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1871094" y="22367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411053">
        <a:off x="2949110" y="3024657"/>
        <a:ext cx="93554" cy="93554"/>
      </dsp:txXfrm>
    </dsp:sp>
    <dsp:sp modelId="{5270232A-BC20-45CA-8EC0-1D1EFA957134}">
      <dsp:nvSpPr>
        <dsp:cNvPr id="0" name=""/>
        <dsp:cNvSpPr/>
      </dsp:nvSpPr>
      <dsp:spPr>
        <a:xfrm>
          <a:off x="1819902" y="338236"/>
          <a:ext cx="3673663" cy="1871084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Comic Sans MS" pitchFamily="66" charset="0"/>
            </a:rPr>
            <a:t>Предметнопеда-гогический</a:t>
          </a:r>
          <a:r>
            <a:rPr lang="ru-RU" sz="2400" b="1" kern="1200" dirty="0" smtClean="0">
              <a:solidFill>
                <a:srgbClr val="002060"/>
              </a:solidFill>
              <a:latin typeface="Comic Sans MS" pitchFamily="66" charset="0"/>
            </a:rPr>
            <a:t> уровень</a:t>
          </a:r>
          <a:endParaRPr lang="ru-RU" sz="24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1819902" y="338236"/>
        <a:ext cx="3673663" cy="1871084"/>
      </dsp:txXfrm>
    </dsp:sp>
    <dsp:sp modelId="{409F61DA-F50E-497E-8EA0-D3EC68AA51F5}">
      <dsp:nvSpPr>
        <dsp:cNvPr id="0" name=""/>
        <dsp:cNvSpPr/>
      </dsp:nvSpPr>
      <dsp:spPr>
        <a:xfrm rot="19816918">
          <a:off x="3603856" y="4020151"/>
          <a:ext cx="775279" cy="44735"/>
        </a:xfrm>
        <a:custGeom>
          <a:avLst/>
          <a:gdLst/>
          <a:ahLst/>
          <a:cxnLst/>
          <a:rect l="0" t="0" r="0" b="0"/>
          <a:pathLst>
            <a:path>
              <a:moveTo>
                <a:pt x="0" y="22367"/>
              </a:moveTo>
              <a:lnTo>
                <a:pt x="775279" y="22367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16918">
        <a:off x="3972114" y="4023137"/>
        <a:ext cx="38763" cy="38763"/>
      </dsp:txXfrm>
    </dsp:sp>
    <dsp:sp modelId="{133D4121-1D84-4E53-A460-1DDB530A07A8}">
      <dsp:nvSpPr>
        <dsp:cNvPr id="0" name=""/>
        <dsp:cNvSpPr/>
      </dsp:nvSpPr>
      <dsp:spPr>
        <a:xfrm>
          <a:off x="3783943" y="2234556"/>
          <a:ext cx="3471901" cy="1871084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Comic Sans MS" pitchFamily="66" charset="0"/>
            </a:rPr>
            <a:t>Общепедагоги-ческий</a:t>
          </a:r>
          <a:r>
            <a:rPr lang="ru-RU" sz="2400" b="1" kern="1200" dirty="0" smtClean="0">
              <a:solidFill>
                <a:srgbClr val="002060"/>
              </a:solidFill>
              <a:latin typeface="Comic Sans MS" pitchFamily="66" charset="0"/>
            </a:rPr>
            <a:t> уровень</a:t>
          </a:r>
          <a:endParaRPr lang="ru-RU" sz="24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3783943" y="2234556"/>
        <a:ext cx="3471901" cy="1871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0;&#1085;&#1086;.ppt" TargetMode="External"/><Relationship Id="rId2" Type="http://schemas.openxmlformats.org/officeDocument/2006/relationships/hyperlink" Target="&#1089;&#1086;&#1089;&#1083;&#1072;&#1075;&#1072;&#1090;&#1077;&#1083;&#1100;&#1085;&#1086;&#1077;%20&#1085;&#1072;&#1082;&#1083;&#1086;&#1085;&#1077;&#1085;&#1080;&#1077;.pp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indow.edu.ru/catalog?p_rubr=2.1.5.4" TargetMode="External"/><Relationship Id="rId13" Type="http://schemas.openxmlformats.org/officeDocument/2006/relationships/hyperlink" Target="http://www.languagelevel.com/french/" TargetMode="External"/><Relationship Id="rId3" Type="http://schemas.openxmlformats.org/officeDocument/2006/relationships/hyperlink" Target="http://www.studyfrench.ru/support/tutorial/" TargetMode="External"/><Relationship Id="rId7" Type="http://schemas.openxmlformats.org/officeDocument/2006/relationships/hyperlink" Target="http://irgol.ru/?page_id=6224" TargetMode="External"/><Relationship Id="rId12" Type="http://schemas.openxmlformats.org/officeDocument/2006/relationships/hyperlink" Target="http://www.studyfrench.ru/test/testlist.php?id=4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glishonlinefree.ru/fr.html" TargetMode="External"/><Relationship Id="rId11" Type="http://schemas.openxmlformats.org/officeDocument/2006/relationships/hyperlink" Target="http://fr.prolingvo.info/grammatika-vvedenie/glagoly/spryazhenie_glagolov_3_gruppy.php" TargetMode="External"/><Relationship Id="rId5" Type="http://schemas.openxmlformats.org/officeDocument/2006/relationships/hyperlink" Target="http://euroeducation.com.ua/testy-inostrannyh-jazykov.html" TargetMode="External"/><Relationship Id="rId15" Type="http://schemas.openxmlformats.org/officeDocument/2006/relationships/hyperlink" Target="http://www.francuzskiy.fr/3_&#1090;&#1077;&#1089;&#1090;&#1099;-&#1087;&#1086;-&#1092;&#1088;&#1072;&#1085;&#1094;&#1091;&#1079;&#1089;&#1082;&#1086;&#1084;&#1091;/" TargetMode="External"/><Relationship Id="rId10" Type="http://schemas.openxmlformats.org/officeDocument/2006/relationships/hyperlink" Target="http://www.school.edu.ru/catalog.asp?cat_ob_no=499" TargetMode="External"/><Relationship Id="rId4" Type="http://schemas.openxmlformats.org/officeDocument/2006/relationships/hyperlink" Target="http://fr.prolingvo.info/units.php" TargetMode="External"/><Relationship Id="rId9" Type="http://schemas.openxmlformats.org/officeDocument/2006/relationships/hyperlink" Target="http://www.resolventa.ru/demo/fran/demogiafran.htm" TargetMode="External"/><Relationship Id="rId14" Type="http://schemas.openxmlformats.org/officeDocument/2006/relationships/hyperlink" Target="http://french-online.ru/francuzskaja-grammatik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45minut.ru/index.php?option=com_content&amp;vie" TargetMode="External"/><Relationship Id="rId18" Type="http://schemas.openxmlformats.org/officeDocument/2006/relationships/hyperlink" Target="http://www.iqraduga.ru/" TargetMode="External"/><Relationship Id="rId3" Type="http://schemas.openxmlformats.org/officeDocument/2006/relationships/image" Target="../media/image15.jpeg"/><Relationship Id="rId21" Type="http://schemas.openxmlformats.org/officeDocument/2006/relationships/hyperlink" Target="https://mega-talant.com/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hyperlink" Target="http://indigo-mir.ru/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://infourok.ru/" TargetMode="External"/><Relationship Id="rId20" Type="http://schemas.openxmlformats.org/officeDocument/2006/relationships/hyperlink" Target="http://videouroki.net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hyperlink" Target="&#1082;&#1088;&#1086;&#1089;&#1089;&#1074;&#1086;&#1088;&#1076;.docx" TargetMode="External"/><Relationship Id="rId5" Type="http://schemas.openxmlformats.org/officeDocument/2006/relationships/image" Target="../media/image17.jpeg"/><Relationship Id="rId15" Type="http://schemas.openxmlformats.org/officeDocument/2006/relationships/hyperlink" Target="http://www.future4you.ru/" TargetMode="External"/><Relationship Id="rId10" Type="http://schemas.openxmlformats.org/officeDocument/2006/relationships/image" Target="../media/image22.jpeg"/><Relationship Id="rId19" Type="http://schemas.openxmlformats.org/officeDocument/2006/relationships/hyperlink" Target="http://ya-lingvist.ru/userpage.html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hyperlink" Target="http://&#1088;&#1077;&#1081;&#1090;&#1080;&#1085;&#1075;&#1088;&#1091;&#1085;&#1077;&#1090;&#1072;.&#1088;&#1092;/present" TargetMode="External"/><Relationship Id="rId2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products.ru/" TargetMode="External"/><Relationship Id="rId3" Type="http://schemas.openxmlformats.org/officeDocument/2006/relationships/hyperlink" Target="http://powerlexis.ru/" TargetMode="External"/><Relationship Id="rId7" Type="http://schemas.openxmlformats.org/officeDocument/2006/relationships/hyperlink" Target="http://rrrc.roslobr.ru/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://docs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iteach.ru/images/f/f8/Kriterii_prezentacii.doc" TargetMode="External"/><Relationship Id="rId11" Type="http://schemas.openxmlformats.org/officeDocument/2006/relationships/hyperlink" Target="http://nou-stupeni.ru/opinion/polozhitelnyie-i-otritsatelnyie-storonyi-ispolzovaniya-ikt-v-shkole" TargetMode="External"/><Relationship Id="rId5" Type="http://schemas.openxmlformats.org/officeDocument/2006/relationships/hyperlink" Target="http://odinokova2.narod.ru/kritprez.doc" TargetMode="External"/><Relationship Id="rId10" Type="http://schemas.openxmlformats.org/officeDocument/2006/relationships/hyperlink" Target="http://ccinet.info/pravila-pri-sozdanii-prezentacij-v-ms-powerpoint.html" TargetMode="External"/><Relationship Id="rId4" Type="http://schemas.openxmlformats.org/officeDocument/2006/relationships/hyperlink" Target="http://www.openclass.ru/" TargetMode="External"/><Relationship Id="rId9" Type="http://schemas.openxmlformats.org/officeDocument/2006/relationships/hyperlink" Target="http://pedsovet.org/component/option,com_mtree/task,viewlink/link_id,3385/Itemid,8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32432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Развитие иноязычной коммуникативной компетенции посредством использование ИКТ 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770" y="4143380"/>
            <a:ext cx="6072230" cy="235743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Педагогический опыт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учителя французского языка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высшей квалификационной категории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МБОУ «</a:t>
            </a:r>
            <a:r>
              <a:rPr lang="ru-RU" sz="2000" i="1" dirty="0" err="1" smtClean="0">
                <a:solidFill>
                  <a:srgbClr val="002060"/>
                </a:solidFill>
                <a:latin typeface="Comic Sans MS" pitchFamily="66" charset="0"/>
              </a:rPr>
              <a:t>Хиславичская</a:t>
            </a:r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 СШ»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 Смоленской области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Comic Sans MS" pitchFamily="66" charset="0"/>
              </a:rPr>
              <a:t> Щедровой Ларисы Сергеевны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Comic Sans MS" pitchFamily="66" charset="0"/>
              </a:rPr>
              <a:t>Март 2016г.</a:t>
            </a:r>
            <a:endParaRPr lang="ru-RU" sz="1600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50827" y="1643050"/>
            <a:ext cx="2571768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предметные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2357454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личностные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2252" y="1643050"/>
            <a:ext cx="2717412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метапредметные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428604"/>
            <a:ext cx="6257940" cy="857256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5080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Планируемые результаты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000504"/>
            <a:ext cx="2643206" cy="23083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«Методика диагностики мотивации учения и эмоционального отношения к учению». Модификация А.Д. Андреева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5108" y="4000504"/>
            <a:ext cx="2643206" cy="23083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Контрольно-измерительные материалы по 4-м видам речевой деятельности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79355" y="4000504"/>
            <a:ext cx="2643206" cy="23083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Методика Э.М.Александровской в модификации Е.С.Еськиной и Т.Л.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Больбот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315" y="2357430"/>
            <a:ext cx="1797287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учебная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активность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1369" y="2357430"/>
            <a:ext cx="2970685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иноязычная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коммуникативная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компетенция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051" y="2357430"/>
            <a:ext cx="1787669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учебная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мотивация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844824"/>
            <a:ext cx="4000528" cy="4714908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мультимедийный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класс в начальной школе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2 компьютерных класса в начальной школе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10 учебных кабинетов (4 интерактивных доски)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мультимедийный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класс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библиотека</a:t>
            </a:r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pic>
        <p:nvPicPr>
          <p:cNvPr id="6" name="Picture 4" descr="C:\Users\USER\Desktop\альбом\фото 4 кл\P1280897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r="19211"/>
          <a:stretch>
            <a:fillRect/>
          </a:stretch>
        </p:blipFill>
        <p:spPr bwMode="auto">
          <a:xfrm>
            <a:off x="258360" y="3446105"/>
            <a:ext cx="3500462" cy="324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альбом\фото 4 кл\P1280890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15000" t="7843" r="5000"/>
          <a:stretch>
            <a:fillRect/>
          </a:stretch>
        </p:blipFill>
        <p:spPr bwMode="auto">
          <a:xfrm>
            <a:off x="1115616" y="980728"/>
            <a:ext cx="388622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64373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Условия для использования ИКТ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Технологии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7829576" cy="426879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интерактивные формы обучения;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педагогика сотрудничества;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игровые технологии;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проблемное обучение; 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кейс-технология;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технология развития критического мышления;</a:t>
            </a:r>
          </a:p>
          <a:p>
            <a:pPr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метод проектно-исследовательской деятельности;</a:t>
            </a:r>
          </a:p>
          <a:p>
            <a:pPr>
              <a:defRPr/>
            </a:pPr>
            <a:r>
              <a:rPr lang="ru-RU" sz="2600" b="1" dirty="0" err="1" smtClean="0">
                <a:solidFill>
                  <a:srgbClr val="002060"/>
                </a:solidFill>
                <a:latin typeface="Comic Sans MS" pitchFamily="66" charset="0"/>
              </a:rPr>
              <a:t>здоровьесберегающие</a:t>
            </a: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 технологии.</a:t>
            </a:r>
          </a:p>
          <a:p>
            <a:endParaRPr lang="ru-RU" dirty="0"/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Сферы использования ИКТ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286512" y="4786322"/>
            <a:ext cx="2571768" cy="17716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Домашнее задание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36149" y="4786322"/>
            <a:ext cx="2571768" cy="17716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Проектная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деятель-ность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85786" y="4786322"/>
            <a:ext cx="2571768" cy="17716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Обобщение материала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86512" y="3071810"/>
            <a:ext cx="2571768" cy="17716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Самостоя-тельная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работа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00430" y="3071810"/>
            <a:ext cx="2571768" cy="17716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Контроль  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4348" y="3071810"/>
            <a:ext cx="2571768" cy="17716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Закрепление материала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86512" y="1357298"/>
            <a:ext cx="2571768" cy="17716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Поисково-исследова-тельская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работа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36149" y="1357298"/>
            <a:ext cx="2571768" cy="17716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Повторение материала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5786" y="1357298"/>
            <a:ext cx="2571768" cy="177165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Изучение нового материала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Сферы использования ИКТ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2571768" cy="2652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Comic Sans MS" pitchFamily="66" charset="0"/>
              </a:rPr>
              <a:t>Языковые компетенции: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Орфография;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Фонетика;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Лексика;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Грамматика.</a:t>
            </a:r>
            <a:endParaRPr lang="ru-RU" sz="2200" dirty="0" smtClean="0">
              <a:solidFill>
                <a:srgbClr val="002060"/>
              </a:solidFill>
              <a:latin typeface="Comic Sans MS" pitchFamily="66" charset="0"/>
              <a:hlinkClick r:id="rId2" action="ppaction://hlinkpres?slideindex=1&amp;slidetitle=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72198" y="1714488"/>
            <a:ext cx="2709882" cy="25717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Речевые  компетенции: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Аудирование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Чтение;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Говорение;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Письмо.</a:t>
            </a:r>
            <a:endParaRPr lang="ru-RU" sz="2400" dirty="0" smtClean="0">
              <a:solidFill>
                <a:srgbClr val="002060"/>
              </a:solidFill>
              <a:latin typeface="Comic Sans MS" pitchFamily="66" charset="0"/>
              <a:hlinkClick r:id="rId3" action="ppaction://hlinkpres?slideindex=1&amp;slidetitle="/>
            </a:endParaRPr>
          </a:p>
          <a:p>
            <a:pPr>
              <a:buNone/>
            </a:pPr>
            <a:endParaRPr lang="ru-RU" sz="2200" dirty="0">
              <a:hlinkClick r:id="rId3" action="ppaction://hlinkpres?slideindex=1&amp;slidetitle="/>
            </a:endParaRPr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55133" y="1714488"/>
            <a:ext cx="276229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200" b="1" i="1" dirty="0" err="1" smtClean="0">
                <a:solidFill>
                  <a:srgbClr val="002060"/>
                </a:solidFill>
                <a:latin typeface="Comic Sans MS" pitchFamily="66" charset="0"/>
              </a:rPr>
              <a:t>Социокультурные</a:t>
            </a:r>
            <a:r>
              <a:rPr lang="ru-RU" sz="2200" b="1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Comic Sans MS" pitchFamily="66" charset="0"/>
              </a:rPr>
              <a:t>компетенции</a:t>
            </a:r>
            <a:endParaRPr lang="ru-RU" sz="22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357562"/>
            <a:ext cx="268535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Comic Sans MS" pitchFamily="66" charset="0"/>
              </a:rPr>
              <a:t>Компенсаторная  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Comic Sans MS" pitchFamily="66" charset="0"/>
              </a:rPr>
              <a:t>компетенции</a:t>
            </a:r>
            <a:endParaRPr lang="ru-RU" sz="22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359585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Comic Sans MS" pitchFamily="66" charset="0"/>
              </a:rPr>
              <a:t>Учебно-познавательная 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Comic Sans MS" pitchFamily="66" charset="0"/>
              </a:rPr>
              <a:t>компетенции</a:t>
            </a:r>
            <a:endParaRPr lang="ru-RU" sz="22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72386" cy="114300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Разработаны и используются: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1357298"/>
            <a:ext cx="8215370" cy="52864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 smtClean="0">
                <a:solidFill>
                  <a:srgbClr val="002060"/>
                </a:solidFill>
                <a:latin typeface="Comic Sans MS" pitchFamily="66" charset="0"/>
              </a:rPr>
              <a:t>дидактический материал, включающий лексические карточки, грамматические справочные таблицы, подстановочные упражнения, обобщающие таблицы, кейсы, карточки-шаблоны;</a:t>
            </a:r>
          </a:p>
          <a:p>
            <a:pPr lvl="0"/>
            <a:r>
              <a:rPr lang="ru-RU" sz="3400" dirty="0" err="1" smtClean="0">
                <a:solidFill>
                  <a:srgbClr val="002060"/>
                </a:solidFill>
                <a:latin typeface="Comic Sans MS" pitchFamily="66" charset="0"/>
              </a:rPr>
              <a:t>мультимедийные</a:t>
            </a:r>
            <a:r>
              <a:rPr lang="ru-RU" sz="3400" dirty="0" smtClean="0">
                <a:solidFill>
                  <a:srgbClr val="002060"/>
                </a:solidFill>
                <a:latin typeface="Comic Sans MS" pitchFamily="66" charset="0"/>
              </a:rPr>
              <a:t> презентации, направленные на развитие грамматических, лексических, фонетических навыков, а также на  формирование навыков устной монологической и диалогической речи, на организацию контроля и самоконтроля;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Comic Sans MS" pitchFamily="66" charset="0"/>
              </a:rPr>
              <a:t>аудио- и видеоматериалы, способствующие развитию фонетической и </a:t>
            </a:r>
            <a:r>
              <a:rPr lang="ru-RU" sz="3400" dirty="0" err="1" smtClean="0">
                <a:solidFill>
                  <a:srgbClr val="002060"/>
                </a:solidFill>
                <a:latin typeface="Comic Sans MS" pitchFamily="66" charset="0"/>
              </a:rPr>
              <a:t>социокультурной</a:t>
            </a:r>
            <a:r>
              <a:rPr lang="ru-RU" sz="3400" dirty="0" smtClean="0">
                <a:solidFill>
                  <a:srgbClr val="002060"/>
                </a:solidFill>
                <a:latin typeface="Comic Sans MS" pitchFamily="66" charset="0"/>
              </a:rPr>
              <a:t> компетенции;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Comic Sans MS" pitchFamily="66" charset="0"/>
              </a:rPr>
              <a:t> контрольно-измерительные материалы по 4 видам речевой деятельности;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Comic Sans MS" pitchFamily="66" charset="0"/>
              </a:rPr>
              <a:t>разработки учебных и внеклассных занятий с использованием ИКТ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0410655.jpe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tretch>
            <a:fillRect/>
          </a:stretch>
        </p:blipFill>
        <p:spPr bwMode="auto">
          <a:xfrm rot="718861">
            <a:off x="6776873" y="2212392"/>
            <a:ext cx="2218585" cy="1663939"/>
          </a:xfrm>
          <a:prstGeom prst="rect">
            <a:avLst/>
          </a:prstGeom>
          <a:noFill/>
        </p:spPr>
      </p:pic>
      <p:pic>
        <p:nvPicPr>
          <p:cNvPr id="8" name="Picture 2" descr="C:\Users\USER\Desktop\0410655.jpeg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tretch>
            <a:fillRect/>
          </a:stretch>
        </p:blipFill>
        <p:spPr bwMode="auto">
          <a:xfrm rot="649748">
            <a:off x="7215206" y="5072074"/>
            <a:ext cx="1588011" cy="1588011"/>
          </a:xfrm>
          <a:prstGeom prst="rect">
            <a:avLst/>
          </a:prstGeom>
          <a:noFill/>
        </p:spPr>
      </p:pic>
      <p:pic>
        <p:nvPicPr>
          <p:cNvPr id="9" name="Picture 2" descr="C:\Users\USER\Desktop\0410655.jpeg"/>
          <p:cNvPicPr>
            <a:picLocks noChangeAspect="1" noChangeArrowheads="1"/>
          </p:cNvPicPr>
          <p:nvPr/>
        </p:nvPicPr>
        <p:blipFill>
          <a:blip r:embed="rId4" cstate="print">
            <a:lum bright="30000" contrast="-20000"/>
          </a:blip>
          <a:stretch>
            <a:fillRect/>
          </a:stretch>
        </p:blipFill>
        <p:spPr bwMode="auto">
          <a:xfrm rot="20880746">
            <a:off x="146812" y="3281500"/>
            <a:ext cx="2191761" cy="1643821"/>
          </a:xfrm>
          <a:prstGeom prst="rect">
            <a:avLst/>
          </a:prstGeom>
          <a:noFill/>
        </p:spPr>
      </p:pic>
      <p:pic>
        <p:nvPicPr>
          <p:cNvPr id="10" name="Picture 2" descr="C:\Users\USER\Desktop\0410655.jpeg"/>
          <p:cNvPicPr>
            <a:picLocks noChangeAspect="1" noChangeArrowheads="1"/>
          </p:cNvPicPr>
          <p:nvPr/>
        </p:nvPicPr>
        <p:blipFill>
          <a:blip r:embed="rId5" cstate="print">
            <a:lum bright="30000" contrast="-20000"/>
          </a:blip>
          <a:stretch>
            <a:fillRect/>
          </a:stretch>
        </p:blipFill>
        <p:spPr bwMode="auto">
          <a:xfrm rot="21119827">
            <a:off x="332313" y="5063924"/>
            <a:ext cx="2104843" cy="1578632"/>
          </a:xfrm>
          <a:prstGeom prst="rect">
            <a:avLst/>
          </a:prstGeom>
          <a:noFill/>
        </p:spPr>
      </p:pic>
      <p:pic>
        <p:nvPicPr>
          <p:cNvPr id="24578" name="Picture 2" descr="C:\Users\USER\Desktop\0410655.jpeg"/>
          <p:cNvPicPr>
            <a:picLocks noChangeAspect="1" noChangeArrowheads="1"/>
          </p:cNvPicPr>
          <p:nvPr/>
        </p:nvPicPr>
        <p:blipFill>
          <a:blip r:embed="rId6" cstate="print">
            <a:lum bright="30000" contrast="-20000"/>
          </a:blip>
          <a:srcRect/>
          <a:stretch>
            <a:fillRect/>
          </a:stretch>
        </p:blipFill>
        <p:spPr bwMode="auto">
          <a:xfrm rot="20880746">
            <a:off x="154230" y="1358971"/>
            <a:ext cx="2302498" cy="17268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1357298"/>
            <a:ext cx="72866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Баба-Яга за тридевять земель. Начинаем учить французский. Игры для детей первого-второго года обучения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Образовательная коллекция. Французский язык для школьников 1 – 4 классов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Образовательная коллекция. Французский язык для школьников 5 – 9 классов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Образовательная коллекция.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Français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 Platinum </a:t>
            </a:r>
            <a:r>
              <a:rPr lang="en-US" sz="2400" b="1" dirty="0" err="1" smtClean="0">
                <a:solidFill>
                  <a:srgbClr val="002060"/>
                </a:solidFill>
                <a:latin typeface="Comic Sans MS" pitchFamily="66" charset="0"/>
              </a:rPr>
              <a:t>DeLuxe</a:t>
            </a:r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Самоучитель французского языка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USER\Desktop\4862249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428760" cy="1428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57166"/>
            <a:ext cx="693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Образовательные программы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586526" cy="19288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Образовательные видео (ресурсы </a:t>
            </a:r>
            <a:r>
              <a:rPr lang="en-US" sz="4000" b="1" dirty="0" smtClean="0">
                <a:solidFill>
                  <a:srgbClr val="002060"/>
                </a:solidFill>
                <a:latin typeface="Comic Sans MS" pitchFamily="66" charset="0"/>
              </a:rPr>
              <a:t>youtube.com</a:t>
            </a: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Comic Sans MS" pitchFamily="66" charset="0"/>
              </a:rPr>
              <a:t> ru.SaveFrom.net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5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616" y="2643182"/>
            <a:ext cx="89893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err="1" smtClean="0">
                <a:hlinkClick r:id="rId3"/>
              </a:rPr>
              <a:t>www.studyfrench.ru</a:t>
            </a:r>
            <a:r>
              <a:rPr lang="ru-RU" u="sng" dirty="0" smtClean="0">
                <a:hlinkClick r:id="rId3"/>
              </a:rPr>
              <a:t>/</a:t>
            </a:r>
            <a:r>
              <a:rPr lang="ru-RU" u="sng" dirty="0" err="1" smtClean="0">
                <a:hlinkClick r:id="rId3"/>
              </a:rPr>
              <a:t>support</a:t>
            </a:r>
            <a:r>
              <a:rPr lang="ru-RU" u="sng" dirty="0" smtClean="0">
                <a:hlinkClick r:id="rId3"/>
              </a:rPr>
              <a:t>/</a:t>
            </a:r>
            <a:r>
              <a:rPr lang="ru-RU" u="sng" dirty="0" err="1" smtClean="0">
                <a:hlinkClick r:id="rId3"/>
              </a:rPr>
              <a:t>tutorial</a:t>
            </a:r>
            <a:r>
              <a:rPr lang="ru-RU" u="sng" dirty="0" smtClean="0">
                <a:hlinkClick r:id="rId3"/>
              </a:rPr>
              <a:t>/</a:t>
            </a:r>
            <a:r>
              <a:rPr lang="ru-RU" dirty="0" smtClean="0"/>
              <a:t> грамматика фр. языка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4"/>
              </a:rPr>
              <a:t>http://fr.prolingvo.info/units.php</a:t>
            </a:r>
            <a:r>
              <a:rPr lang="ru-RU" dirty="0" smtClean="0"/>
              <a:t> тренажеры по фр. яз.</a:t>
            </a:r>
          </a:p>
          <a:p>
            <a:r>
              <a:rPr lang="ru-RU" u="sng" dirty="0" smtClean="0">
                <a:hlinkClick r:id="rId5"/>
              </a:rPr>
              <a:t>http://euroeducation.com.ua/testy-inostrannyh-jazykov.html</a:t>
            </a:r>
            <a:r>
              <a:rPr lang="ru-RU" dirty="0" smtClean="0"/>
              <a:t> тесты по фр. яз. </a:t>
            </a:r>
            <a:r>
              <a:rPr lang="ru-RU" dirty="0" err="1" smtClean="0"/>
              <a:t>онлайн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http://www.englishonlinefree.ru/fr.html</a:t>
            </a:r>
            <a:r>
              <a:rPr lang="ru-RU" dirty="0" smtClean="0"/>
              <a:t>     фр. яз.  </a:t>
            </a:r>
            <a:r>
              <a:rPr lang="ru-RU" dirty="0" err="1" smtClean="0"/>
              <a:t>онлайн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http://irgol.ru/?page_id=6224</a:t>
            </a:r>
            <a:r>
              <a:rPr lang="ru-RU" dirty="0" smtClean="0"/>
              <a:t> тест на уровень владения языком, все о французском языке</a:t>
            </a:r>
          </a:p>
          <a:p>
            <a:r>
              <a:rPr lang="ru-RU" u="sng" dirty="0" smtClean="0">
                <a:hlinkClick r:id="rId8"/>
              </a:rPr>
              <a:t>http://window.edu.ru/catalog?p_rubr=2.1.5.4</a:t>
            </a:r>
            <a:r>
              <a:rPr lang="ru-RU" dirty="0" smtClean="0"/>
              <a:t> демоверсии ЕГЭ по фр. языку</a:t>
            </a:r>
          </a:p>
          <a:p>
            <a:r>
              <a:rPr lang="ru-RU" u="sng" dirty="0" smtClean="0">
                <a:hlinkClick r:id="rId9"/>
              </a:rPr>
              <a:t>http://www.resolventa.ru/demo/fran/demogiafran.htm</a:t>
            </a:r>
            <a:r>
              <a:rPr lang="ru-RU" dirty="0" smtClean="0"/>
              <a:t> демоверсии ЕГЭ по фр. языку</a:t>
            </a:r>
          </a:p>
          <a:p>
            <a:r>
              <a:rPr lang="ru-RU" u="sng" dirty="0" smtClean="0">
                <a:hlinkClick r:id="rId10"/>
              </a:rPr>
              <a:t>http://www.school.edu.ru/catalog.asp?cat_ob_no=499</a:t>
            </a:r>
            <a:r>
              <a:rPr lang="ru-RU" dirty="0" smtClean="0"/>
              <a:t> тесты </a:t>
            </a:r>
            <a:r>
              <a:rPr lang="ru-RU" dirty="0" err="1" smtClean="0"/>
              <a:t>онлайн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http://fr.prolingvo.info/grammatika-vvedenie/glagoly/spryazhenie_glagolov_3_gruppy.php</a:t>
            </a:r>
            <a:endParaRPr lang="ru-RU" u="sng" dirty="0" smtClean="0"/>
          </a:p>
          <a:p>
            <a:r>
              <a:rPr lang="ru-RU" dirty="0" smtClean="0"/>
              <a:t> тренажеры по французской грамматике</a:t>
            </a:r>
          </a:p>
          <a:p>
            <a:r>
              <a:rPr lang="ru-RU" u="sng" dirty="0" smtClean="0">
                <a:hlinkClick r:id="rId12"/>
              </a:rPr>
              <a:t>http://www.studyfrench.ru/test/testlist.php?id=45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http://www.languagelevel.com/french/</a:t>
            </a:r>
            <a:r>
              <a:rPr lang="ru-RU" dirty="0" smtClean="0"/>
              <a:t>                                   тесты </a:t>
            </a:r>
            <a:r>
              <a:rPr lang="ru-RU" dirty="0" err="1" smtClean="0"/>
              <a:t>по-фр</a:t>
            </a:r>
            <a:r>
              <a:rPr lang="ru-RU" dirty="0" smtClean="0"/>
              <a:t>. </a:t>
            </a:r>
            <a:r>
              <a:rPr lang="ru-RU" dirty="0" err="1" smtClean="0"/>
              <a:t>онлайн</a:t>
            </a:r>
            <a:r>
              <a:rPr lang="ru-RU" dirty="0" smtClean="0"/>
              <a:t>               </a:t>
            </a:r>
          </a:p>
          <a:p>
            <a:r>
              <a:rPr lang="ru-RU" u="sng" dirty="0" smtClean="0">
                <a:hlinkClick r:id="rId14"/>
              </a:rPr>
              <a:t>http://french-online.ru/francuzskaja-grammatika/</a:t>
            </a:r>
            <a:endParaRPr lang="ru-RU" dirty="0" smtClean="0"/>
          </a:p>
          <a:p>
            <a:r>
              <a:rPr lang="ru-RU" u="sng" dirty="0" smtClean="0">
                <a:hlinkClick r:id="rId15"/>
              </a:rPr>
              <a:t>http://www.francuzskiy.fr/3_тесты-по-французскому/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57752" y="142852"/>
            <a:ext cx="4286248" cy="796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Результаты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1071546"/>
            <a:ext cx="707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«Методика диагностики мотивации учения и эмоционального отношения к учению»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Модификация А.Д. Андреева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71600" y="1772816"/>
          <a:ext cx="74888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43504" y="142852"/>
            <a:ext cx="4000496" cy="796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Результаты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1071538" y="1500174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85918" y="857232"/>
            <a:ext cx="371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Предметные результаты по аудированию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14942" y="3500438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Предметные результаты по чтению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714744" y="4143380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1214422"/>
            <a:ext cx="8286808" cy="2571768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Цель</a:t>
            </a: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изучения иностранных языков в школе —формирование у школьников иноязычной коммуникативной компетенции, т. е. способности и готовности осуществлять иноязычное межличностное и межкультурное общение с носителями языка</a:t>
            </a:r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214282" y="3786190"/>
            <a:ext cx="2928926" cy="2786082"/>
          </a:xfrm>
          <a:prstGeom prst="upArrow">
            <a:avLst>
              <a:gd name="adj1" fmla="val 7292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Отсутствие языковой среды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143240" y="3786190"/>
            <a:ext cx="2928958" cy="2786082"/>
          </a:xfrm>
          <a:prstGeom prst="upArrow">
            <a:avLst>
              <a:gd name="adj1" fmla="val 7292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Низкий уровень мотивации и уровня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обучаемости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6000760" y="3786190"/>
            <a:ext cx="2928990" cy="2786082"/>
          </a:xfrm>
          <a:prstGeom prst="upArrow">
            <a:avLst>
              <a:gd name="adj1" fmla="val 7292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Большой объем учебного материала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:\картинки\оформление\обои школа\f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469" y="1"/>
            <a:ext cx="3565531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43504" y="142852"/>
            <a:ext cx="4000496" cy="796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Результаты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1071538" y="1500174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85918" y="857232"/>
            <a:ext cx="371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Предметные результаты по говорению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14942" y="3500438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Предметные результаты по письму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714744" y="4143380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43504" y="142852"/>
            <a:ext cx="4000496" cy="796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Результаты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357158" y="1000108"/>
          <a:ext cx="4071966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285728"/>
            <a:ext cx="371477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Предметные результаты по лексике и грамматике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500562" y="1285860"/>
          <a:ext cx="4429156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876"/>
          <a:ext cx="8572562" cy="3154680"/>
        </p:xfrm>
        <a:graphic>
          <a:graphicData uri="http://schemas.openxmlformats.org/drawingml/2006/table">
            <a:tbl>
              <a:tblPr/>
              <a:tblGrid>
                <a:gridCol w="816161"/>
                <a:gridCol w="725220"/>
                <a:gridCol w="1036029"/>
                <a:gridCol w="2900880"/>
                <a:gridCol w="3094272"/>
              </a:tblGrid>
              <a:tr h="1080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мониторинга, проводимого образовательной организацией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Batang"/>
                          <a:cs typeface="Times New Roman"/>
                        </a:rPr>
                        <a:t>К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ачество знаний обучающихся </a:t>
                      </a:r>
                      <a:b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 итогам мониторинга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6АБВ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Контрольная работа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7АБВ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Контрольная работа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8АБВ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Контрольная работа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54%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04" marR="44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43504" y="857232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Социокультурная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компетенция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43504" y="142852"/>
            <a:ext cx="4000496" cy="796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Результаты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500034" y="1714488"/>
          <a:ext cx="692948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500042"/>
            <a:ext cx="4929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Учебная активность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Методика Э.М.Александровской в модификации Е.С.Еськиной и Т.Л.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Больбот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14744" y="3857628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Участие в проектной деятельности и конкурсном движении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28596" y="4429132"/>
          <a:ext cx="835824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и сертификаты\я\MT-3-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5023">
            <a:off x="550028" y="1599939"/>
            <a:ext cx="2234582" cy="3160419"/>
          </a:xfrm>
          <a:prstGeom prst="rect">
            <a:avLst/>
          </a:prstGeom>
          <a:noFill/>
        </p:spPr>
      </p:pic>
      <p:pic>
        <p:nvPicPr>
          <p:cNvPr id="1027" name="Picture 3" descr="C:\Users\USER\Desktop\мои сертификаты\я\диплом 178 дости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9896">
            <a:off x="2028408" y="1473043"/>
            <a:ext cx="2172502" cy="3072617"/>
          </a:xfrm>
          <a:prstGeom prst="rect">
            <a:avLst/>
          </a:prstGeom>
          <a:noFill/>
        </p:spPr>
      </p:pic>
      <p:pic>
        <p:nvPicPr>
          <p:cNvPr id="1028" name="Picture 4" descr="C:\Users\USER\Desktop\мои сертификаты\я\КОНКУРС ПРЕЗЕНТАЦИЙ специальная номина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500174"/>
            <a:ext cx="2286016" cy="3233163"/>
          </a:xfrm>
          <a:prstGeom prst="rect">
            <a:avLst/>
          </a:prstGeom>
          <a:noFill/>
        </p:spPr>
      </p:pic>
      <p:pic>
        <p:nvPicPr>
          <p:cNvPr id="1029" name="Picture 5" descr="C:\Users\USER\Desktop\мои сертификаты\я\Щедрова Л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89493">
            <a:off x="4834226" y="1551195"/>
            <a:ext cx="2335058" cy="3274190"/>
          </a:xfrm>
          <a:prstGeom prst="rect">
            <a:avLst/>
          </a:prstGeom>
          <a:noFill/>
        </p:spPr>
      </p:pic>
      <p:pic>
        <p:nvPicPr>
          <p:cNvPr id="1030" name="Picture 6" descr="C:\Users\USER\Desktop\мои сертификаты\я\Дипл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9503">
            <a:off x="6416735" y="1856973"/>
            <a:ext cx="2231132" cy="3157366"/>
          </a:xfrm>
          <a:prstGeom prst="rect">
            <a:avLst/>
          </a:prstGeom>
          <a:noFill/>
        </p:spPr>
      </p:pic>
      <p:pic>
        <p:nvPicPr>
          <p:cNvPr id="26626" name="Picture 2" descr="C:\Users\USER\Desktop\мои сертификаты\дети\награды интеллект-радуга\Калинина Д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26944">
            <a:off x="367289" y="3406741"/>
            <a:ext cx="2286016" cy="3215662"/>
          </a:xfrm>
          <a:prstGeom prst="rect">
            <a:avLst/>
          </a:prstGeom>
          <a:noFill/>
        </p:spPr>
      </p:pic>
      <p:pic>
        <p:nvPicPr>
          <p:cNvPr id="9" name="Picture 2" descr="C:\Users\USER\Desktop\мои сертификаты\дети\награды интеллект-радуга\Калинина Д.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21163930">
            <a:off x="1480071" y="3309891"/>
            <a:ext cx="2286016" cy="3145737"/>
          </a:xfrm>
          <a:prstGeom prst="rect">
            <a:avLst/>
          </a:prstGeom>
          <a:noFill/>
        </p:spPr>
      </p:pic>
      <p:pic>
        <p:nvPicPr>
          <p:cNvPr id="10" name="Picture 2" descr="C:\Users\USER\Desktop\мои сертификаты\дети\награды интеллект-радуга\Калинина Д.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000364" y="3297979"/>
            <a:ext cx="2286016" cy="3191952"/>
          </a:xfrm>
          <a:prstGeom prst="rect">
            <a:avLst/>
          </a:prstGeom>
          <a:noFill/>
        </p:spPr>
      </p:pic>
      <p:pic>
        <p:nvPicPr>
          <p:cNvPr id="11" name="Picture 2" descr="C:\Users\USER\Desktop\мои сертификаты\дети\награды интеллект-радуга\Калинина Д.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383891">
            <a:off x="4816168" y="3332045"/>
            <a:ext cx="2284662" cy="3215662"/>
          </a:xfrm>
          <a:prstGeom prst="rect">
            <a:avLst/>
          </a:prstGeom>
          <a:noFill/>
        </p:spPr>
      </p:pic>
      <p:pic>
        <p:nvPicPr>
          <p:cNvPr id="12" name="Picture 2" descr="C:\Users\USER\Desktop\мои сертификаты\дети\награды интеллект-радуга\Калинина Д.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rot="842125">
            <a:off x="6636724" y="3579896"/>
            <a:ext cx="2162028" cy="305999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2910" y="2285992"/>
            <a:ext cx="79544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  <a:hlinkClick r:id="rId13"/>
              </a:rPr>
              <a:t>http://45minut.ru/index.php?option=com_content&amp;vie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u="sng" dirty="0" smtClean="0">
                <a:latin typeface="Comic Sans MS" pitchFamily="66" charset="0"/>
                <a:hlinkClick r:id="rId14"/>
              </a:rPr>
              <a:t>http://рейтингрунета.рф/present</a:t>
            </a: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r>
              <a:rPr lang="ru-RU" sz="2400" dirty="0" smtClean="0">
                <a:latin typeface="Comic Sans MS" pitchFamily="66" charset="0"/>
                <a:hlinkClick r:id="rId15"/>
              </a:rPr>
              <a:t>http://www.future4you.ru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u="sng" dirty="0" smtClean="0">
                <a:latin typeface="Comic Sans MS" pitchFamily="66" charset="0"/>
                <a:hlinkClick r:id="rId16"/>
              </a:rPr>
              <a:t>http://</a:t>
            </a:r>
            <a:r>
              <a:rPr lang="en-US" sz="2400" u="sng" dirty="0" err="1" smtClean="0">
                <a:latin typeface="Comic Sans MS" pitchFamily="66" charset="0"/>
                <a:hlinkClick r:id="rId16"/>
              </a:rPr>
              <a:t>infourok</a:t>
            </a:r>
            <a:r>
              <a:rPr lang="ru-RU" sz="2400" u="sng" dirty="0" smtClean="0">
                <a:latin typeface="Comic Sans MS" pitchFamily="66" charset="0"/>
                <a:hlinkClick r:id="rId16"/>
              </a:rPr>
              <a:t>.</a:t>
            </a:r>
            <a:r>
              <a:rPr lang="en-US" sz="2400" u="sng" dirty="0" err="1" smtClean="0">
                <a:latin typeface="Comic Sans MS" pitchFamily="66" charset="0"/>
                <a:hlinkClick r:id="rId16"/>
              </a:rPr>
              <a:t>ru</a:t>
            </a:r>
            <a:endParaRPr lang="ru-RU" sz="2400" u="sng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  <a:hlinkClick r:id="rId17"/>
              </a:rPr>
              <a:t>http://indigo-mir.ru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en-US" sz="2400" u="sng" dirty="0" smtClean="0">
                <a:latin typeface="Comic Sans MS" pitchFamily="66" charset="0"/>
                <a:hlinkClick r:id="rId18"/>
              </a:rPr>
              <a:t>www</a:t>
            </a:r>
            <a:r>
              <a:rPr lang="ru-RU" sz="2400" u="sng" dirty="0" smtClean="0">
                <a:latin typeface="Comic Sans MS" pitchFamily="66" charset="0"/>
                <a:hlinkClick r:id="rId18"/>
              </a:rPr>
              <a:t>.</a:t>
            </a:r>
            <a:r>
              <a:rPr lang="en-US" sz="2400" u="sng" dirty="0" err="1" smtClean="0">
                <a:latin typeface="Comic Sans MS" pitchFamily="66" charset="0"/>
                <a:hlinkClick r:id="rId18"/>
              </a:rPr>
              <a:t>iqraduga</a:t>
            </a:r>
            <a:r>
              <a:rPr lang="ru-RU" sz="2400" u="sng" dirty="0" smtClean="0">
                <a:latin typeface="Comic Sans MS" pitchFamily="66" charset="0"/>
                <a:hlinkClick r:id="rId18"/>
              </a:rPr>
              <a:t>.</a:t>
            </a:r>
            <a:r>
              <a:rPr lang="en-US" sz="2400" u="sng" dirty="0" err="1" smtClean="0">
                <a:latin typeface="Comic Sans MS" pitchFamily="66" charset="0"/>
                <a:hlinkClick r:id="rId18"/>
              </a:rPr>
              <a:t>ru</a:t>
            </a:r>
            <a:endParaRPr lang="ru-RU" sz="2400" u="sng" dirty="0" smtClean="0">
              <a:latin typeface="Comic Sans MS" pitchFamily="66" charset="0"/>
            </a:endParaRPr>
          </a:p>
          <a:p>
            <a:r>
              <a:rPr lang="ru-RU" sz="2400" u="sng" dirty="0" smtClean="0">
                <a:latin typeface="Comic Sans MS" pitchFamily="66" charset="0"/>
                <a:hlinkClick r:id="rId19"/>
              </a:rPr>
              <a:t>http://ya-lingvist.ru/userpage.html</a:t>
            </a:r>
            <a:endParaRPr lang="ru-RU" sz="2400" u="sng" dirty="0" smtClean="0">
              <a:latin typeface="Comic Sans MS" pitchFamily="66" charset="0"/>
            </a:endParaRPr>
          </a:p>
          <a:p>
            <a:r>
              <a:rPr lang="en-US" sz="2400" u="sng" dirty="0" smtClean="0">
                <a:latin typeface="Comic Sans MS" pitchFamily="66" charset="0"/>
                <a:hlinkClick r:id="rId20"/>
              </a:rPr>
              <a:t>http://videouroki.net</a:t>
            </a:r>
            <a:endParaRPr lang="ru-RU" sz="2400" u="sng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  <a:hlinkClick r:id="rId21"/>
              </a:rPr>
              <a:t>https://mega-talant.com</a:t>
            </a:r>
            <a:r>
              <a:rPr lang="ru-RU" sz="2400" dirty="0" smtClean="0">
                <a:latin typeface="Comic Sans MS" pitchFamily="66" charset="0"/>
              </a:rPr>
              <a:t>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4" name="Picture 2" descr="C:\Users\USER\Desktop\48622496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0990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ИКТ – средство пополнения </a:t>
            </a:r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портфолио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 учителя и учеников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8294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Что дает использование ИКТ?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357298"/>
            <a:ext cx="7901014" cy="521497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    Является выразительным средством наглядности;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Мотивирует и активизирует учебную деятельность обучающихся;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Обеспечивает индивидуализацию обучения;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Способствует развитию познавательной самостоятельности;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Экономит время и увеличивает объем выполненной работы;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Обеспечивает коммуникацию с носителями языка;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Обеспечивает доступ к информационным фондам.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71517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Риски использования ИКТ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71501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индивидуализация, минимум в учебном процессе живого общения учителей и школьников, учащихся между собой, общение в виде «диалога с компьютером»;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свертывание социальных контактов, сокращение практики социального общения, индивидуализм;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колоссальные объемы информации, представляемые некоторыми средствами информатизации, такими как электронные справочники, энциклопедии, Интернет- порталы;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заимствованные из сети Интернет готовые проекты, рефераты, доклады и решения задач из школьных учебников стали сегодня в школе уже привычным фактом;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чрезмерное и неоправданное использование большинства средств информатизации негативно отражается на здоровье всех участников образовательного процесса.</a:t>
            </a:r>
            <a:endParaRPr lang="ru-RU" sz="2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:\ФРАНЦ. ЯЗ\картинки\значки\51VVF5siZk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16" r="21053" b="9686"/>
          <a:stretch>
            <a:fillRect/>
          </a:stretch>
        </p:blipFill>
        <p:spPr bwMode="auto">
          <a:xfrm>
            <a:off x="642910" y="0"/>
            <a:ext cx="714380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7500990" cy="221457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800" b="1" dirty="0" smtClean="0">
                <a:solidFill>
                  <a:srgbClr val="002060"/>
                </a:solidFill>
                <a:latin typeface="Comic Sans MS" pitchFamily="66" charset="0"/>
              </a:rPr>
              <a:t>Во всем должна быть мера.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002060"/>
                </a:solidFill>
                <a:latin typeface="Comic Sans MS" pitchFamily="66" charset="0"/>
              </a:rPr>
              <a:t>ИКТ – не самоцель,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002060"/>
                </a:solidFill>
                <a:latin typeface="Comic Sans MS" pitchFamily="66" charset="0"/>
              </a:rPr>
              <a:t> а эффективное средство!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429132"/>
            <a:ext cx="775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Источники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2060"/>
              </a:buClr>
            </a:pPr>
            <a:r>
              <a:rPr lang="ru-RU" u="sng" dirty="0" smtClean="0">
                <a:latin typeface="Comic Sans MS" pitchFamily="66" charset="0"/>
                <a:hlinkClick r:id="rId2"/>
              </a:rPr>
              <a:t>http://docs.google.com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ru-RU" dirty="0" smtClean="0">
                <a:latin typeface="Comic Sans MS" pitchFamily="66" charset="0"/>
                <a:hlinkClick r:id="rId2"/>
              </a:rPr>
              <a:t>http://docs.google.com</a:t>
            </a:r>
            <a:r>
              <a:rPr lang="ru-RU" dirty="0" smtClean="0">
                <a:latin typeface="Comic Sans MS" pitchFamily="66" charset="0"/>
              </a:rPr>
              <a:t>)</a:t>
            </a:r>
          </a:p>
          <a:p>
            <a:pPr>
              <a:buClr>
                <a:srgbClr val="002060"/>
              </a:buClr>
            </a:pPr>
            <a:r>
              <a:rPr lang="ru-RU" u="sng" dirty="0" smtClean="0">
                <a:latin typeface="Comic Sans MS" pitchFamily="66" charset="0"/>
                <a:hlinkClick r:id="rId3"/>
              </a:rPr>
              <a:t>http://powerlexis.ru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002060"/>
              </a:buClr>
            </a:pPr>
            <a:r>
              <a:rPr lang="ru-RU" u="sng" dirty="0" smtClean="0">
                <a:latin typeface="Comic Sans MS" pitchFamily="66" charset="0"/>
                <a:hlinkClick r:id="rId4"/>
              </a:rPr>
              <a:t>http://www.openclass.ru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002060"/>
              </a:buClr>
            </a:pPr>
            <a:r>
              <a:rPr lang="ru-RU" u="sng" dirty="0" smtClean="0">
                <a:latin typeface="Comic Sans MS" pitchFamily="66" charset="0"/>
                <a:hlinkClick r:id="rId5"/>
              </a:rPr>
              <a:t>http://odinokova2.narod.ru/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buClr>
                <a:srgbClr val="002060"/>
              </a:buClr>
            </a:pPr>
            <a:r>
              <a:rPr lang="en-US" u="sng" dirty="0" smtClean="0">
                <a:latin typeface="Comic Sans MS" pitchFamily="66" charset="0"/>
                <a:hlinkClick r:id="rId6"/>
              </a:rPr>
              <a:t>http</a:t>
            </a:r>
            <a:r>
              <a:rPr lang="ru-RU" u="sng" dirty="0" smtClean="0">
                <a:latin typeface="Comic Sans MS" pitchFamily="66" charset="0"/>
                <a:hlinkClick r:id="rId6"/>
              </a:rPr>
              <a:t>://</a:t>
            </a:r>
            <a:r>
              <a:rPr lang="en-US" u="sng" dirty="0" smtClean="0">
                <a:latin typeface="Comic Sans MS" pitchFamily="66" charset="0"/>
                <a:hlinkClick r:id="rId6"/>
              </a:rPr>
              <a:t>wiki</a:t>
            </a:r>
            <a:r>
              <a:rPr lang="ru-RU" u="sng" dirty="0" smtClean="0">
                <a:latin typeface="Comic Sans MS" pitchFamily="66" charset="0"/>
                <a:hlinkClick r:id="rId6"/>
              </a:rPr>
              <a:t>.</a:t>
            </a:r>
            <a:r>
              <a:rPr lang="en-US" u="sng" dirty="0" err="1" smtClean="0">
                <a:latin typeface="Comic Sans MS" pitchFamily="66" charset="0"/>
                <a:hlinkClick r:id="rId6"/>
              </a:rPr>
              <a:t>iteach</a:t>
            </a:r>
            <a:r>
              <a:rPr lang="ru-RU" u="sng" dirty="0" smtClean="0">
                <a:latin typeface="Comic Sans MS" pitchFamily="66" charset="0"/>
                <a:hlinkClick r:id="rId6"/>
              </a:rPr>
              <a:t>.</a:t>
            </a:r>
            <a:r>
              <a:rPr lang="en-US" u="sng" dirty="0" err="1" smtClean="0">
                <a:latin typeface="Comic Sans MS" pitchFamily="66" charset="0"/>
                <a:hlinkClick r:id="rId6"/>
              </a:rPr>
              <a:t>ru</a:t>
            </a:r>
            <a:r>
              <a:rPr lang="ru-RU" u="sng" dirty="0" smtClean="0">
                <a:latin typeface="Comic Sans MS" pitchFamily="66" charset="0"/>
                <a:hlinkClick r:id="rId6"/>
              </a:rPr>
              <a:t>/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buClr>
                <a:srgbClr val="002060"/>
              </a:buClr>
            </a:pPr>
            <a:r>
              <a:rPr lang="en-US" u="sng" dirty="0" smtClean="0">
                <a:latin typeface="Comic Sans MS" pitchFamily="66" charset="0"/>
                <a:hlinkClick r:id="rId7"/>
              </a:rPr>
              <a:t>http://rrrc.roslobr.ru/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002060"/>
              </a:buClr>
            </a:pPr>
            <a:r>
              <a:rPr lang="en-US" u="sng" dirty="0" smtClean="0">
                <a:latin typeface="Comic Sans MS" pitchFamily="66" charset="0"/>
                <a:hlinkClick r:id="rId8"/>
              </a:rPr>
              <a:t>www.itproducts.ru</a:t>
            </a:r>
            <a:endParaRPr lang="ru-RU" dirty="0" smtClean="0">
              <a:latin typeface="Comic Sans MS" pitchFamily="66" charset="0"/>
            </a:endParaRPr>
          </a:p>
          <a:p>
            <a:pPr>
              <a:buClr>
                <a:srgbClr val="002060"/>
              </a:buClr>
            </a:pPr>
            <a:r>
              <a:rPr lang="ru-RU" u="sng" dirty="0" smtClean="0">
                <a:latin typeface="Comic Sans MS" pitchFamily="66" charset="0"/>
                <a:hlinkClick r:id="rId9"/>
              </a:rPr>
              <a:t>http://pedsovet.org/component/option,com_mtree/task,viewlink/link_id,3385/Itemid,88</a:t>
            </a:r>
            <a:r>
              <a:rPr lang="ru-RU" dirty="0" smtClean="0">
                <a:latin typeface="Comic Sans MS" pitchFamily="66" charset="0"/>
              </a:rPr>
              <a:t> / </a:t>
            </a:r>
          </a:p>
          <a:p>
            <a:pPr>
              <a:buClr>
                <a:srgbClr val="002060"/>
              </a:buClr>
            </a:pPr>
            <a:r>
              <a:rPr lang="ru-RU" u="sng" dirty="0" smtClean="0">
                <a:latin typeface="Comic Sans MS" pitchFamily="66" charset="0"/>
                <a:hlinkClick r:id="rId10"/>
              </a:rPr>
              <a:t>http://ccinet.info/pravila-pri-sozdanii-prezentacij-v-ms-powerpoint.html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buClr>
                <a:srgbClr val="002060"/>
              </a:buClr>
            </a:pPr>
            <a:r>
              <a:rPr lang="en-US" dirty="0" smtClean="0">
                <a:latin typeface="Comic Sans MS" pitchFamily="66" charset="0"/>
                <a:hlinkClick r:id="rId11"/>
              </a:rPr>
              <a:t>http://nou-stupeni.ru/opinion/polozhitelnyie-i-otritsatelnyie-storonyi-ispolzovaniya-ikt-v-shkole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>
              <a:buClr>
                <a:srgbClr val="002060"/>
              </a:buCl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357298"/>
            <a:ext cx="6929486" cy="162878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Профессионализм учителя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000372"/>
            <a:ext cx="2214578" cy="350046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Предметно-методическая компетентность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000372"/>
            <a:ext cx="2214578" cy="350046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Психолого-педагогическая компетентность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000372"/>
            <a:ext cx="2214578" cy="350046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ИКТ – компетентность и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itchFamily="66" charset="0"/>
              </a:rPr>
              <a:t>фомирование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ее у обучающихся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pic>
        <p:nvPicPr>
          <p:cNvPr id="9" name="Picture 2" descr="H:\картинки\оформление\обои школа\fg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469" y="1"/>
            <a:ext cx="3565531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357166"/>
          <a:ext cx="8786842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USER\Desktop\4862249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428992" y="214290"/>
            <a:ext cx="5572164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Профессиональный стандарт 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«ПЕДАГОГ» (ВОСПИТАТЕЛЬ, УЧИТЕЛЬ)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500174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Comic Sans MS" pitchFamily="66" charset="0"/>
              </a:rPr>
              <a:t>Цель педагогической деятельности: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развитие иноязычной коммуникативной компетенции через оптимизацию учебно-воспитательного процесса посредством использования ИКТ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14512" cy="17145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01038" cy="581184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            структурировать объемный учебный материал за            счет применение ИКТ;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        разработать приемы и методы применения ИКТ на различных типах и этапах урока и для развития языковой, речевой,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социокультурной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компетенций;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создать  банк ЦОР и ЭОР по различным видам речевой и языковой деятельности;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разработать  диагностический инструментарий для отслеживания результативности применения ИКТ;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способствовать повышению мотивации обучения через создание ситуации успеха и применения технологии активной оценки;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формировать и развивать ИКТ-компетенцию обучающихся;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формировать навык применения ИКТ в учебной проектной деятельности;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вовлекать обучающихся в дистанционное конкурсное движение с целью формирования индивидуальной образовательной траектории.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642918"/>
            <a:ext cx="6686568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Информационными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технологиями обучения называют все технологии, использующие специальные технические информационные средства (ЭВМ, аудио-, видео- кино- ).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3" y="3571876"/>
            <a:ext cx="59293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Компьютерные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(новые информационные) технологии обучения - это процесс подготовки и передачи информации обучаемому, средством осуществления которых является компьютер.</a:t>
            </a:r>
          </a:p>
          <a:p>
            <a:endParaRPr lang="ru-RU" dirty="0"/>
          </a:p>
        </p:txBody>
      </p:sp>
      <p:pic>
        <p:nvPicPr>
          <p:cNvPr id="1026" name="Picture 2" descr="C:\Users\USER\Desktop\картинки\оформление\обои\ZaZV4hFaQX_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0259" y="4927463"/>
            <a:ext cx="3433741" cy="193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3116"/>
            <a:ext cx="1643074" cy="2571768"/>
          </a:xfr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ИКТ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488" y="4357694"/>
            <a:ext cx="5829312" cy="1768469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3500430" y="2357430"/>
            <a:ext cx="5143536" cy="2071702"/>
          </a:xfrm>
          <a:prstGeom prst="borderCallout1">
            <a:avLst>
              <a:gd name="adj1" fmla="val 48149"/>
              <a:gd name="adj2" fmla="val -323"/>
              <a:gd name="adj3" fmla="val 50306"/>
              <a:gd name="adj4" fmla="val -2298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Использование в качестве эффективного, оптимизирующего учебно-воспитательный процесс, средства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3500430" y="4786322"/>
            <a:ext cx="5143536" cy="1857388"/>
          </a:xfrm>
          <a:prstGeom prst="borderCallout1">
            <a:avLst>
              <a:gd name="adj1" fmla="val 48149"/>
              <a:gd name="adj2" fmla="val -323"/>
              <a:gd name="adj3" fmla="val -16570"/>
              <a:gd name="adj4" fmla="val -23249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Формирование и развитие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ИКТ-компетентности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у обучающихся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3500430" y="357166"/>
            <a:ext cx="5143536" cy="1714512"/>
          </a:xfrm>
          <a:prstGeom prst="borderCallout1">
            <a:avLst>
              <a:gd name="adj1" fmla="val 48149"/>
              <a:gd name="adj2" fmla="val -323"/>
              <a:gd name="adj3" fmla="val 120412"/>
              <a:gd name="adj4" fmla="val -2298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Формирование и развитие </a:t>
            </a:r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ИКТ-компетентности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у педагога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486224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52"/>
            <a:ext cx="1714512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3643314"/>
            <a:ext cx="3786182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интенсификация и оптимизация учебной деятельности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3164905" flipV="1">
            <a:off x="1213395" y="4384965"/>
            <a:ext cx="1631320" cy="1703801"/>
          </a:xfrm>
          <a:prstGeom prst="circularArrow">
            <a:avLst/>
          </a:prstGeom>
          <a:solidFill>
            <a:srgbClr val="002060"/>
          </a:solidFill>
          <a:scene3d>
            <a:camera prst="isometricOffAxis2Left"/>
            <a:lightRig rig="threePt" dir="t"/>
          </a:scene3d>
          <a:sp3d extrusionH="889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643314"/>
            <a:ext cx="3500462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зрительно-слуховой синтез восприятия учебной информации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18911738" flipV="1">
            <a:off x="6213063" y="4629202"/>
            <a:ext cx="1572480" cy="1453497"/>
          </a:xfrm>
          <a:prstGeom prst="circularArrow">
            <a:avLst/>
          </a:prstGeom>
          <a:solidFill>
            <a:srgbClr val="002060"/>
          </a:solidFill>
          <a:scene3d>
            <a:camera prst="isometricOffAxis2Left"/>
            <a:lightRig rig="threePt" dir="t"/>
          </a:scene3d>
          <a:sp3d extrusionH="889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5125" y="5500702"/>
            <a:ext cx="4285147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3048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Comic Sans MS" pitchFamily="66" charset="0"/>
              </a:rPr>
              <a:t>мультимедийные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средства 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18011651" flipH="1" flipV="1">
            <a:off x="3329348" y="2373686"/>
            <a:ext cx="1596955" cy="1794740"/>
          </a:xfrm>
          <a:prstGeom prst="circularArrow">
            <a:avLst/>
          </a:prstGeom>
          <a:solidFill>
            <a:srgbClr val="002060"/>
          </a:solidFill>
          <a:scene3d>
            <a:camera prst="isometricOffAxis2Left"/>
            <a:lightRig rig="threePt" dir="t"/>
          </a:scene3d>
          <a:sp3d extrusionH="889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857232"/>
            <a:ext cx="6257940" cy="2214578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  <a:effectLst>
            <a:outerShdw dist="508000" dir="8400000" sx="90000" sy="90000" algn="ctr" rotWithShape="0">
              <a:srgbClr val="000000">
                <a:alpha val="50000"/>
              </a:srgbClr>
            </a:outerShdw>
          </a:effectLst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        Процессы и операции восприятия – Л. С.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Выготский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, А. В. Запорожец, А. Н. Леонтьев</a:t>
            </a:r>
          </a:p>
          <a:p>
            <a:pPr lvl="0">
              <a:buNone/>
            </a:pP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        Восприятие как опознавание уже известного – В. Г. Глезер, И. И.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Цуккерман</a:t>
            </a:r>
            <a:endParaRPr lang="ru-RU" sz="3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         Восприятие как стимул мышления –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Брунер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Светс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Теннэр</a:t>
            </a:r>
            <a:r>
              <a:rPr lang="ru-RU" sz="31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3100" dirty="0" err="1" smtClean="0">
                <a:solidFill>
                  <a:srgbClr val="002060"/>
                </a:solidFill>
                <a:latin typeface="Comic Sans MS" pitchFamily="66" charset="0"/>
              </a:rPr>
              <a:t>Бердзалл</a:t>
            </a:r>
            <a:endParaRPr lang="ru-RU" sz="3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10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1076</Words>
  <Application>Microsoft Office PowerPoint</Application>
  <PresentationFormat>Экран (4:3)</PresentationFormat>
  <Paragraphs>208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Развитие иноязычной коммуникативной компетенции посредством использование ИКТ  </vt:lpstr>
      <vt:lpstr>Слайд 2</vt:lpstr>
      <vt:lpstr>Слайд 3</vt:lpstr>
      <vt:lpstr>Слайд 4</vt:lpstr>
      <vt:lpstr>Слайд 5</vt:lpstr>
      <vt:lpstr>Задачи: </vt:lpstr>
      <vt:lpstr>Слайд 7</vt:lpstr>
      <vt:lpstr>ИКТ</vt:lpstr>
      <vt:lpstr>Слайд 9</vt:lpstr>
      <vt:lpstr>Слайд 10</vt:lpstr>
      <vt:lpstr>Условия для использования ИКТ</vt:lpstr>
      <vt:lpstr>Технологии</vt:lpstr>
      <vt:lpstr>Сферы использования ИКТ</vt:lpstr>
      <vt:lpstr>Сферы использования ИКТ</vt:lpstr>
      <vt:lpstr>Разработаны и используются:</vt:lpstr>
      <vt:lpstr>Слайд 16</vt:lpstr>
      <vt:lpstr>Образовательные видео (ресурсы youtube.com)  ru.SaveFrom.net  </vt:lpstr>
      <vt:lpstr>Результаты </vt:lpstr>
      <vt:lpstr>Результаты </vt:lpstr>
      <vt:lpstr>Результаты </vt:lpstr>
      <vt:lpstr>Результаты </vt:lpstr>
      <vt:lpstr>Результаты </vt:lpstr>
      <vt:lpstr>ИКТ – средство пополнения портфолио учителя и учеников</vt:lpstr>
      <vt:lpstr>Что дает использование ИКТ?</vt:lpstr>
      <vt:lpstr>Риски использования ИКТ</vt:lpstr>
      <vt:lpstr>Слайд 26</vt:lpstr>
      <vt:lpstr>Источники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 в преподавании иностранного языка</dc:title>
  <dc:creator>USER</dc:creator>
  <cp:lastModifiedBy>User</cp:lastModifiedBy>
  <cp:revision>107</cp:revision>
  <dcterms:created xsi:type="dcterms:W3CDTF">2015-03-14T12:40:04Z</dcterms:created>
  <dcterms:modified xsi:type="dcterms:W3CDTF">2017-07-24T08:45:29Z</dcterms:modified>
</cp:coreProperties>
</file>