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72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59F1E3-66F7-46D6-BE95-282CB0D30A66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BC7F57-E7E1-490C-B2E5-90543618BD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Формирование коммуникативных универсальных учебных действий на уроках русского языка и литературы с применением приемов и технологий системно-деятельного подхода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Мастер –класс учителя русского языка и литературы Сафоновой Т.В.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0754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Вспомните что-нибудь, связанное с этим словом. Расскажите об этом друг другу в парах. Вспомните произведения, в которых говорится о счастье.</a:t>
            </a:r>
          </a:p>
          <a:p>
            <a:r>
              <a:rPr lang="ru-RU" b="1" dirty="0" smtClean="0"/>
              <a:t>Социализация –</a:t>
            </a:r>
            <a:r>
              <a:rPr lang="ru-RU" dirty="0" smtClean="0"/>
              <a:t>озвучьте то, что написали.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8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Деконструкция: Напишите на листе бумаги слово «счастье» Выберите цвет ручки или карандаша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1.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Подберите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однокоренные слова разных частей речи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Социализация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: Озвучьте то, что написали (остальные могут пополнить свой список)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2.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Запишите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ассоциации к этому слову (желательно также разные части речи, можно словосочетания, короткие предложения)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Социализация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осмысления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65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3. Подберите к этому слову созвучные или рифмующиеся слова, «поиграйте» с этим словом, переставляя буквы и т.п.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Социализация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4.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Запишите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синонимы и антонимы к слову «счастье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Социализация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5. Сформулируйте свое определение слова «счастье»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Социализация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6. Выберите одно ключевое слово, определяющее ваше понимание счастье (синоним слова «счастье»)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Социализация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7. Нарисуйте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счастье</a:t>
            </a:r>
          </a:p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Социализация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61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8. Выберите из всех записей одно ключевое слово, это будет название будущего текста.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89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Реконструкция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Напишите свой небольшой – несколько предложений - текст с выбранным названием, максимально используя все сделанные ранее записи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Социализация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. Прочитать вслух все тексты друг другу в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паре</a:t>
            </a:r>
          </a:p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Какой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жанр в литературе в наибольшей степени ассоциируется у вас с темой счастья (стихи, притчи, сказки - фольклор) Почему?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063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Рефлексия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Сделайте вывод: существует ли определение общего счастья?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-Изменилось ли Ваше понимание счастья после урока?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-Может ли человек быть абсолютно счастлив всегда?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-Что нужно делать, чтобы быть счастливым?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-Почему мы выбрали жанр притчи в разговоре о счастье? Каковы особенности притчи как жанра?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-Составьте синквейн со словом СЧАСТЬЕ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81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Пусть шутка раздувает паруса!</a:t>
            </a:r>
          </a:p>
          <a:p>
            <a:r>
              <a:rPr lang="ru-RU" dirty="0" smtClean="0"/>
              <a:t>Но в жизни нынче всюду чудеса!</a:t>
            </a:r>
          </a:p>
          <a:p>
            <a:r>
              <a:rPr lang="ru-RU" dirty="0" smtClean="0"/>
              <a:t>Как знать, а вдруг, еще при нашем веке,</a:t>
            </a:r>
          </a:p>
          <a:p>
            <a:r>
              <a:rPr lang="ru-RU" dirty="0" smtClean="0"/>
              <a:t>Откроются счастья аптеки?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52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>
              <a:lnSpc>
                <a:spcPct val="115000"/>
              </a:lnSpc>
            </a:pPr>
            <a:r>
              <a:rPr lang="ru-RU" sz="4200" b="1" dirty="0">
                <a:latin typeface="Times New Roman"/>
                <a:ea typeface="Calibri"/>
                <a:cs typeface="Times New Roman"/>
              </a:rPr>
              <a:t>Рефлексия: каждый отвечает на вопросы:</a:t>
            </a:r>
            <a:endParaRPr lang="ru-RU" sz="42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4200" b="1" dirty="0">
                <a:latin typeface="Times New Roman"/>
                <a:ea typeface="Calibri"/>
                <a:cs typeface="Times New Roman"/>
              </a:rPr>
              <a:t>• Что пережито, почувствовано в процессе мастерской, какие ощущения были самыми сильными и (или) интересными</a:t>
            </a:r>
            <a:endParaRPr lang="ru-RU" sz="4200" b="1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4200" b="1" dirty="0">
                <a:latin typeface="Times New Roman"/>
                <a:ea typeface="Calibri"/>
                <a:cs typeface="Times New Roman"/>
              </a:rPr>
              <a:t>• Какие этапы были наиболее трудными</a:t>
            </a:r>
            <a:endParaRPr lang="ru-RU" sz="42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40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15000"/>
              </a:lnSpc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какой ступеньке Вы находитесь: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Работать было легко и интересно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Испытывал незначительные затруднения (какие?)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Работать так пока трудно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Работать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трудно, но интересно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01168" indent="0">
              <a:lnSpc>
                <a:spcPct val="115000"/>
              </a:lnSpc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01168" indent="0">
              <a:lnSpc>
                <a:spcPct val="115000"/>
              </a:lnSpc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1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           Основные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этапы мастерской 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1.Индуктор </a:t>
            </a:r>
            <a:r>
              <a:rPr lang="ru-RU" sz="2800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28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наведение) -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создание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эмоционального настроя, мотивирующего творческую деятельность каждого, включение чувств, подсознания, формирование личностного отношения к предмету обсуждения. Индуктором может быть слово учителя, (Стихотворение предмет, звук,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мелодия,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исунок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, презентация произведения искусства, кадр из фильма)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586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400" b="1" i="1" dirty="0" smtClean="0"/>
              <a:t>Спасибо за сотрудничество!</a:t>
            </a:r>
            <a:endParaRPr lang="ru-RU" sz="44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4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Деконструкция </a:t>
            </a:r>
            <a:r>
              <a:rPr lang="ru-RU" sz="2800" u="sng" dirty="0">
                <a:latin typeface="Times New Roman"/>
                <a:ea typeface="Calibri"/>
                <a:cs typeface="Times New Roman"/>
              </a:rPr>
              <a:t>–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работа с материалом (текстом, красками, звуками, веществами) Проще говоря разбираем текст на детали, а потом пользуемся им как материалом для создания собственного текста.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3. Реконструкция 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создание своего текста, гипотезы, проекта.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5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4.Социализация </a:t>
            </a:r>
            <a:r>
              <a:rPr lang="ru-RU" sz="3200" u="sng" dirty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соотнесение своей деятельности с деятельностью других (работа в парах, малых группах, представление . Задача этого этапа не только оценить работу другого, сколько провести самокоррекцию. Каждый сравнивает свою работу с другими, осваивая все возможные открытия)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1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5. Афиширование </a:t>
            </a:r>
            <a:r>
              <a:rPr lang="ru-RU" sz="2800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представление своей работы.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6. Разрыв </a:t>
            </a:r>
            <a:r>
              <a:rPr lang="ru-RU" sz="2800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кульминация творческого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процесса,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озарение, новое видение предмета, разрыв побуждает к поиску ответов на возникшие вопросы, к работе с литературой.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solidFill>
                  <a:srgbClr val="002060"/>
                </a:solidFill>
              </a:rPr>
              <a:t>7.</a:t>
            </a:r>
            <a:r>
              <a:rPr lang="ru-RU" sz="2800" u="sng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u="sng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Рефлексия 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размышление о своем внутреннем состоянии, самоанализ. Анализ движения своей собственной мысли, чувства, знания, мироощущения. Что открыл для себя? Что вызвало интерес? Что не понял?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4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b="1" dirty="0" smtClean="0">
                <a:latin typeface="Times New Roman"/>
                <a:ea typeface="Calibri"/>
                <a:cs typeface="Times New Roman"/>
              </a:rPr>
              <a:t>    Понятие </a:t>
            </a:r>
            <a:r>
              <a:rPr lang="ru-RU" sz="6000" b="1" dirty="0">
                <a:latin typeface="Times New Roman"/>
                <a:ea typeface="Calibri"/>
                <a:cs typeface="Times New Roman"/>
              </a:rPr>
              <a:t>СЧАСТЬЕ в притчах и </a:t>
            </a:r>
            <a:r>
              <a:rPr lang="ru-RU" sz="6000" b="1" dirty="0" smtClean="0">
                <a:latin typeface="Times New Roman"/>
                <a:ea typeface="Calibri"/>
                <a:cs typeface="Times New Roman"/>
              </a:rPr>
              <a:t>поэзии</a:t>
            </a:r>
            <a:endParaRPr lang="ru-RU" sz="6000" dirty="0">
              <a:latin typeface="Calibri"/>
              <a:ea typeface="Calibri"/>
              <a:cs typeface="Times New Roman"/>
            </a:endParaRPr>
          </a:p>
          <a:p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96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Выбери сердечко</a:t>
            </a:r>
          </a:p>
          <a:p>
            <a:pPr marL="109728" lv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Красный </a:t>
            </a:r>
            <a:r>
              <a:rPr lang="ru-RU" b="1" dirty="0"/>
              <a:t>-</a:t>
            </a:r>
            <a:r>
              <a:rPr lang="ru-RU" dirty="0"/>
              <a:t> способствует активности, уверенности, дружелюбию.</a:t>
            </a:r>
          </a:p>
          <a:p>
            <a:pPr marL="109728" lvl="0" indent="0">
              <a:buNone/>
            </a:pPr>
            <a:r>
              <a:rPr lang="ru-RU" b="1" dirty="0">
                <a:solidFill>
                  <a:schemeClr val="accent3"/>
                </a:solidFill>
              </a:rPr>
              <a:t>Оранжевый </a:t>
            </a:r>
            <a:r>
              <a:rPr lang="ru-RU" dirty="0"/>
              <a:t>– способствует креативному мышлению.</a:t>
            </a:r>
          </a:p>
          <a:p>
            <a:pPr marL="109728" lvl="0" indent="0">
              <a:buNone/>
            </a:pPr>
            <a:r>
              <a:rPr lang="ru-RU" b="1" dirty="0">
                <a:solidFill>
                  <a:srgbClr val="FFC000"/>
                </a:solidFill>
              </a:rPr>
              <a:t>Желтый </a:t>
            </a:r>
            <a:r>
              <a:rPr lang="ru-RU" dirty="0"/>
              <a:t>- организует, улучшает память, способствует справедливому и быстрому принятию решений.</a:t>
            </a:r>
          </a:p>
          <a:p>
            <a:pPr marL="109728" lv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Зеленый</a:t>
            </a:r>
            <a:r>
              <a:rPr lang="ru-RU" dirty="0"/>
              <a:t> - способствует росту и изменению, привлечению энергии, излечивающий недоверие или сомнение.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70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Индуктор. </a:t>
            </a:r>
          </a:p>
          <a:p>
            <a:r>
              <a:rPr lang="ru-RU" dirty="0" smtClean="0"/>
              <a:t>Слушаем стихотворение </a:t>
            </a:r>
            <a:r>
              <a:rPr lang="ru-RU" dirty="0" err="1" smtClean="0"/>
              <a:t>Э.Асадова</a:t>
            </a:r>
            <a:endParaRPr lang="ru-RU" dirty="0" smtClean="0"/>
          </a:p>
          <a:p>
            <a:r>
              <a:rPr lang="ru-RU" dirty="0" smtClean="0"/>
              <a:t>Закончите стихотворение</a:t>
            </a:r>
          </a:p>
          <a:p>
            <a:r>
              <a:rPr lang="ru-RU" dirty="0" smtClean="0"/>
              <a:t>Сравните его со строчками Асадова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59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оно, по-моему, просто</a:t>
            </a:r>
          </a:p>
          <a:p>
            <a:r>
              <a:rPr lang="ru-RU" dirty="0" smtClean="0"/>
              <a:t>Бывает разного роста:</a:t>
            </a:r>
          </a:p>
          <a:p>
            <a:r>
              <a:rPr lang="ru-RU" dirty="0" smtClean="0"/>
              <a:t>От кочки и до Казбека,</a:t>
            </a:r>
          </a:p>
          <a:p>
            <a:r>
              <a:rPr lang="ru-RU" dirty="0" smtClean="0"/>
              <a:t>В зависимости от человека!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4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693</Words>
  <Application>Microsoft Office PowerPoint</Application>
  <PresentationFormat>Экран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Формирование коммуникативных универсальных учебных действий на уроках русского языка и литературы с применением приемов и технологий системно-деятельного подхода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Стадия осмысления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коммуникативных универсальных учебных действий на уроках русского языка и литературы с применением приемов и технологий системно-деятельного подхода</dc:title>
  <dc:creator>Admin</dc:creator>
  <cp:lastModifiedBy>Admin</cp:lastModifiedBy>
  <cp:revision>7</cp:revision>
  <dcterms:created xsi:type="dcterms:W3CDTF">2016-02-19T14:42:31Z</dcterms:created>
  <dcterms:modified xsi:type="dcterms:W3CDTF">2016-02-19T18:10:09Z</dcterms:modified>
</cp:coreProperties>
</file>