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60" r:id="rId5"/>
    <p:sldId id="261" r:id="rId6"/>
    <p:sldId id="267" r:id="rId7"/>
    <p:sldId id="269" r:id="rId8"/>
    <p:sldId id="257" r:id="rId9"/>
    <p:sldId id="259" r:id="rId10"/>
    <p:sldId id="270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15037-3A80-4621-A72D-0C61506ADB4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A49E-9126-4394-977B-EE46860F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publ/70-1-0-338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edsovet.su/load/255-1-0-2725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шаблоны\56b939493c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4296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МБОУ «</a:t>
            </a:r>
            <a:r>
              <a:rPr lang="ru-RU" sz="2400" i="1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Хиславичская</a:t>
            </a:r>
            <a:r>
              <a:rPr lang="ru-RU" sz="2400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СШ»</a:t>
            </a:r>
          </a:p>
          <a:p>
            <a:pPr algn="ctr"/>
            <a:endParaRPr lang="ru-RU" sz="3200" i="1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GBenguiat Cyr-Bold" panose="020B05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48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</a:t>
            </a:r>
          </a:p>
          <a:p>
            <a:pPr algn="ctr"/>
            <a:r>
              <a:rPr lang="ru-RU" sz="48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универсальных учебных действий</a:t>
            </a:r>
          </a:p>
          <a:p>
            <a:pPr algn="ctr"/>
            <a:r>
              <a:rPr lang="ru-RU" sz="48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начальной школе</a:t>
            </a:r>
          </a:p>
          <a:p>
            <a:pPr algn="r"/>
            <a:endParaRPr lang="ru-RU" sz="4000" i="1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GBenguiat Cyr-Bold" panose="020B05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2000" i="1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Никитенкова</a:t>
            </a:r>
            <a:r>
              <a:rPr lang="ru-RU" sz="2000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С. Д.,</a:t>
            </a:r>
          </a:p>
          <a:p>
            <a:pPr algn="r"/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ru-RU" sz="2000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GBenguiat Cyr-Bold" panose="020B05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читель начальных классов</a:t>
            </a:r>
            <a:endParaRPr lang="ru-RU" sz="2000" i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GBenguiat Cyr-Bold" panose="020B05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714356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Основа развития коммуникативных умений </a:t>
            </a:r>
            <a:r>
              <a:rPr lang="ru-RU" dirty="0" smtClean="0"/>
              <a:t>- </a:t>
            </a:r>
            <a:r>
              <a:rPr lang="ru-RU" sz="2000" dirty="0" smtClean="0"/>
              <a:t>использование трёх видов диалога : </a:t>
            </a: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диалог в большой группе (учитель – ученики);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диалог в небольшой группе (ученик – ученики) – групповая работа;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диалог в небольшой группе (ученик-ученик) – работа в паре.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23825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00042"/>
            <a:ext cx="807249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заданий для формирования коммуникативных универсальных учебных действий: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составь задание партнёру;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отзыв на работу товарища;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групповая работа по составлению кроссворда;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“отгадай, о ком говорим”;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диалоговое слушание (формулировка вопросов для обратной связи).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ttps://ds02.infourok.ru/uploads/ex/04e7/0007cd16-c5a0933d/640/img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https://ds02.infourok.ru/uploads/ex/04e7/0007cd16-c5a0933d/640/img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https://ds02.infourok.ru/uploads/ex/04e7/0007cd16-c5a0933d/640/img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C:\Users\Учитель\Desktop\шаблоны\56b939493c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2071678"/>
            <a:ext cx="81756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r>
              <a:rPr lang="ru-RU" sz="60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6000" b="1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Учитель\Desktop\шаблоны\56b939493c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42918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«Великая цель образования – это не знания, а действия»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3929066"/>
            <a:ext cx="3388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Герберт Спенсер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0034" y="642918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</a:p>
          <a:p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357298"/>
            <a:ext cx="38576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широком значении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умение учиться</a:t>
            </a:r>
            <a:r>
              <a:rPr lang="ru-RU" sz="2400" dirty="0" smtClean="0"/>
              <a:t>, т.е. способность субъекта к саморазвитию и самосовершенствованию путем сознательного и активного присвоения нового социального опыта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357298"/>
            <a:ext cx="457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узком значении</a:t>
            </a:r>
          </a:p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совокупность способов действия учащегося </a:t>
            </a:r>
            <a:r>
              <a:rPr lang="ru-RU" sz="2400" dirty="0" smtClean="0"/>
              <a:t>(а также связанных с ними навыков учебной работы), обеспечивающих его способность к самостоятельному усвоению новых знаний и умений, включая организацию этого процесса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785795"/>
            <a:ext cx="8143932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универсальных учебных действий (УУД)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2428868"/>
            <a:ext cx="2925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cap="all" dirty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  <a:endParaRPr lang="ru-RU" sz="2400" b="1" cap="all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4143380"/>
            <a:ext cx="3762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cap="all" dirty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3286124"/>
            <a:ext cx="3242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4929198"/>
            <a:ext cx="4326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214338"/>
            <a:ext cx="9358346" cy="70723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285728"/>
            <a:ext cx="45616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РегулятивныеУУД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643050"/>
            <a:ext cx="842968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i="1" dirty="0" err="1" smtClean="0">
                <a:solidFill>
                  <a:schemeClr val="accent6">
                    <a:lumMod val="50000"/>
                  </a:schemeClr>
                </a:solidFill>
              </a:rPr>
              <a:t>Целеполагание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Зачем?).</a:t>
            </a:r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Планирование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(В какой последовательности?).</a:t>
            </a:r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Прогнозирование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(Где необходимо?).</a:t>
            </a:r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Контроль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(Правильно ли?).</a:t>
            </a:r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Коррекция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(Как исправить?).</a:t>
            </a:r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Оценка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(Хорошо! Правильно!).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Волевая </a:t>
            </a:r>
            <a:r>
              <a:rPr lang="ru-RU" sz="3200" b="1" i="1" dirty="0" err="1" smtClean="0">
                <a:solidFill>
                  <a:schemeClr val="accent6">
                    <a:lumMod val="50000"/>
                  </a:schemeClr>
                </a:solidFill>
              </a:rPr>
              <a:t>саморегуляция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(Сосредоточься!).</a:t>
            </a:r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800" b="1" i="1" dirty="0" smtClean="0">
              <a:solidFill>
                <a:srgbClr val="3333CC"/>
              </a:solidFill>
            </a:endParaRPr>
          </a:p>
          <a:p>
            <a:endParaRPr lang="ru-RU" sz="2800" b="1" i="1" dirty="0" smtClean="0">
              <a:solidFill>
                <a:srgbClr val="3333CC"/>
              </a:solidFill>
            </a:endParaRPr>
          </a:p>
          <a:p>
            <a:endParaRPr lang="ru-RU" sz="2800" b="1" i="1" dirty="0" smtClean="0">
              <a:solidFill>
                <a:srgbClr val="3333CC"/>
              </a:solidFill>
            </a:endParaRPr>
          </a:p>
          <a:p>
            <a:endParaRPr lang="ru-RU" sz="2800" b="1" i="1" dirty="0" smtClean="0">
              <a:solidFill>
                <a:srgbClr val="3333CC"/>
              </a:solidFill>
            </a:endParaRPr>
          </a:p>
          <a:p>
            <a:endParaRPr lang="ru-RU" sz="2800" b="1" i="1" dirty="0" smtClean="0">
              <a:solidFill>
                <a:srgbClr val="3333CC"/>
              </a:solidFill>
            </a:endParaRPr>
          </a:p>
          <a:p>
            <a:endParaRPr lang="ru-RU" sz="2800" b="1" i="1" dirty="0">
              <a:solidFill>
                <a:srgbClr val="3333C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3000372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b="1" i="1" dirty="0">
              <a:solidFill>
                <a:srgbClr val="3333C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3643314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b="1" i="1" dirty="0">
              <a:solidFill>
                <a:srgbClr val="3333CC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4357694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b="1" i="1" dirty="0">
              <a:solidFill>
                <a:srgbClr val="3333C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0430" y="5072074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b="1" i="1" dirty="0">
              <a:solidFill>
                <a:srgbClr val="3333C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928670"/>
            <a:ext cx="4714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учащихся организовать свою учебную деятельность</a:t>
            </a:r>
          </a:p>
          <a:p>
            <a:pPr algn="ctr"/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235743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b="1" i="1" dirty="0">
              <a:solidFill>
                <a:srgbClr val="3333C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314324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i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23825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785794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Методы, формирующие регулятивные УУД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413338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Групповая и парная работа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Дискуссия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Метод проектов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Метод эвристических вопросов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0100" y="428604"/>
            <a:ext cx="7715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Задания для диагностики и формирования регулятивных универсальных учебных действий: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«преднамеренные ошибки»;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поиск информации в предложенных источниках;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взаимоконтроль;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взаимный диктант;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заучивание материала наизусть в классе;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«ищу ошибки»;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редактирование текста;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проверка по образцу;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проблемных ситуаций на уроке;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контрольный опрос на определенную проблему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71480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Учебный курс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«Литературное чтение»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 закладывает основы всех регулятивных УУД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Наибольшее внимание при этом уделяется развитию способности к прогнозированию (например, типичные задания: «Прочитай заголовок следующего произведения. Подумай, о ком оно, страшное или нет, сказка или рассказ?»; «Как, по-твоему, развернутся события дальше и чем они закончатся?»).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Способность к контролю, самоконтролю и к коррекции в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курсе «Русский язык»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вырабатываются, в частности, при выполнении упражнений, расположенных перед текстами («Читай внимательно», «Найди, исправь ошибки и прочитай правильно» (редактирование). Кроме того многие задания сопровождаются вопросами типа «Как ты думаешь, всё ли у тебя получилось?»). Для решения таких учебных задач совместно с детьми составляются правила проверки текста, определяющие алгоритм действия.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fs00.infourok.ru/images/doc/154/178109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428604"/>
            <a:ext cx="700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</a:p>
          <a:p>
            <a:pPr algn="ctr"/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донести свою позицию, понять других, договориться, чтобы сделать что -то сообща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643050"/>
            <a:ext cx="821537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altLang="ru-RU" sz="3200" b="1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планирование </a:t>
            </a:r>
            <a:r>
              <a:rPr lang="ru-RU" altLang="ru-RU" sz="3200" b="1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учебного сотрудничества </a:t>
            </a:r>
            <a:r>
              <a:rPr lang="ru-RU" altLang="ru-RU" sz="3200" b="1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с учителем и сверстниками;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 b="1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постановка вопросов;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 b="1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разрешение конфликтов;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 b="1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управление поведением партнёра;</a:t>
            </a:r>
          </a:p>
          <a:p>
            <a:pPr algn="ctr">
              <a:buFont typeface="Wingdings" pitchFamily="2" charset="2"/>
              <a:buChar char="ü"/>
            </a:pPr>
            <a:r>
              <a:rPr lang="ru-RU" altLang="ru-RU" sz="3200" b="1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умение с достаточной                 полнотой  и точностью </a:t>
            </a:r>
          </a:p>
          <a:p>
            <a:pPr algn="ctr"/>
            <a:r>
              <a:rPr lang="ru-RU" altLang="ru-RU" sz="3200" b="1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     выражать     свои мысли. </a:t>
            </a:r>
            <a:endParaRPr lang="en-US" altLang="ru-RU" sz="3200" b="1" i="1" dirty="0" smtClean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alt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altLang="ru-RU" dirty="0" smtClean="0">
                <a:solidFill>
                  <a:srgbClr val="33CCFF"/>
                </a:solidFill>
              </a:rPr>
              <a:t> </a:t>
            </a:r>
          </a:p>
          <a:p>
            <a:pPr algn="ctr"/>
            <a:endParaRPr lang="en-US" altLang="ru-RU" b="1" dirty="0" smtClean="0">
              <a:solidFill>
                <a:srgbClr val="33CCFF"/>
              </a:solidFill>
            </a:endParaRPr>
          </a:p>
          <a:p>
            <a:pPr algn="ctr"/>
            <a:endParaRPr lang="ru-RU" altLang="ru-RU" dirty="0" smtClean="0">
              <a:solidFill>
                <a:srgbClr val="0000CC"/>
              </a:solidFill>
            </a:endParaRPr>
          </a:p>
          <a:p>
            <a:pPr algn="ctr"/>
            <a:endParaRPr lang="ru-RU" alt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356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62</cp:revision>
  <dcterms:created xsi:type="dcterms:W3CDTF">2017-02-11T08:01:38Z</dcterms:created>
  <dcterms:modified xsi:type="dcterms:W3CDTF">2017-02-20T10:33:10Z</dcterms:modified>
</cp:coreProperties>
</file>