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4A9E-C909-46E0-95C5-318C5A93F16F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FB9C-11C2-4E63-BB3C-47DAAB6A0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4A9E-C909-46E0-95C5-318C5A93F16F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FB9C-11C2-4E63-BB3C-47DAAB6A0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4A9E-C909-46E0-95C5-318C5A93F16F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FB9C-11C2-4E63-BB3C-47DAAB6A0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4A9E-C909-46E0-95C5-318C5A93F16F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FB9C-11C2-4E63-BB3C-47DAAB6A0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4A9E-C909-46E0-95C5-318C5A93F16F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FB9C-11C2-4E63-BB3C-47DAAB6A0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4A9E-C909-46E0-95C5-318C5A93F16F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FB9C-11C2-4E63-BB3C-47DAAB6A0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4A9E-C909-46E0-95C5-318C5A93F16F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FB9C-11C2-4E63-BB3C-47DAAB6A0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4A9E-C909-46E0-95C5-318C5A93F16F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FB9C-11C2-4E63-BB3C-47DAAB6A0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4A9E-C909-46E0-95C5-318C5A93F16F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FB9C-11C2-4E63-BB3C-47DAAB6A0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4A9E-C909-46E0-95C5-318C5A93F16F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FB9C-11C2-4E63-BB3C-47DAAB6A0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4A9E-C909-46E0-95C5-318C5A93F16F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FB9C-11C2-4E63-BB3C-47DAAB6A0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14A9E-C909-46E0-95C5-318C5A93F16F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EFB9C-11C2-4E63-BB3C-47DAAB6A0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ushkadinovalena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K:\Forward_10\taking%20a%20break\02-.mp3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500043"/>
          <a:ext cx="8786874" cy="6026103"/>
        </p:xfrm>
        <a:graphic>
          <a:graphicData uri="http://schemas.openxmlformats.org/drawingml/2006/table">
            <a:tbl>
              <a:tblPr/>
              <a:tblGrid>
                <a:gridCol w="2145791"/>
                <a:gridCol w="6641083"/>
              </a:tblGrid>
              <a:tr h="2198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Организационная информация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4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+mn-lt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Урок по 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английскому языку 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Happy holidays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» («Счастливые</a:t>
                      </a:r>
                      <a:r>
                        <a:rPr lang="ru-RU" sz="14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каникулы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»)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+mn-lt"/>
                          <a:ea typeface="Times New Roman"/>
                          <a:cs typeface="Times New Roman"/>
                        </a:rPr>
                        <a:t>Автор </a:t>
                      </a:r>
                      <a:endParaRPr lang="ru-RU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Мушкадинова Елена Юрьевна, учитель английского языка Муниципального общеобразовательного учреждения «Хиславичская средняя школа»,  </a:t>
                      </a:r>
                      <a:r>
                        <a:rPr lang="en-US" sz="1400" b="1" u="sng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  <a:hlinkClick r:id="rId2"/>
                        </a:rPr>
                        <a:t>mushkadinovalena</a:t>
                      </a:r>
                      <a:r>
                        <a:rPr lang="ru-RU" sz="1400" b="1" u="sng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  <a:hlinkClick r:id="rId2"/>
                        </a:rPr>
                        <a:t>@</a:t>
                      </a:r>
                      <a:r>
                        <a:rPr lang="en-US" sz="1400" b="1" u="sng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  <a:hlinkClick r:id="rId2"/>
                        </a:rPr>
                        <a:t>gmail</a:t>
                      </a:r>
                      <a:r>
                        <a:rPr lang="ru-RU" sz="1400" b="1" u="sng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1400" b="1" u="sng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  <a:hlinkClick r:id="rId2"/>
                        </a:rPr>
                        <a:t>com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+mn-lt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Английский язык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+mn-lt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класс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+mn-lt"/>
                          <a:ea typeface="Times New Roman"/>
                          <a:cs typeface="Times New Roman"/>
                        </a:rPr>
                        <a:t>Время реализации</a:t>
                      </a:r>
                      <a:endParaRPr lang="ru-RU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45 минут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8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Методическая информация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+mn-lt"/>
                          <a:ea typeface="Times New Roman"/>
                          <a:cs typeface="Times New Roman"/>
                        </a:rPr>
                        <a:t>Место урока в системе уроков данного раздела</a:t>
                      </a:r>
                      <a:endParaRPr lang="ru-RU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систематизация 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знаний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4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+mn-lt"/>
                          <a:ea typeface="Times New Roman"/>
                          <a:cs typeface="Times New Roman"/>
                        </a:rPr>
                        <a:t>Тип урока</a:t>
                      </a:r>
                      <a:endParaRPr lang="ru-RU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комбинированный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+mn-lt"/>
                          <a:ea typeface="Times New Roman"/>
                          <a:cs typeface="Times New Roman"/>
                        </a:rPr>
                        <a:t>Форма проведения</a:t>
                      </a:r>
                      <a:endParaRPr lang="ru-RU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Эвристическая беседа,  решение поставленной проблемы.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+mn-lt"/>
                          <a:ea typeface="Times New Roman"/>
                          <a:cs typeface="Times New Roman"/>
                        </a:rPr>
                        <a:t>Формы организации учебного взаимодействия </a:t>
                      </a:r>
                      <a:endParaRPr lang="ru-RU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фронтальная,  индивидуальная, групповая формы работы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+mn-lt"/>
                          <a:ea typeface="Times New Roman"/>
                          <a:cs typeface="Times New Roman"/>
                        </a:rPr>
                        <a:t>Методы организации учебного взаимодействия </a:t>
                      </a:r>
                      <a:endParaRPr lang="ru-RU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- частично-поисковый 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метод,  деятельностный подход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+mn-lt"/>
                          <a:ea typeface="Times New Roman"/>
                          <a:cs typeface="Times New Roman"/>
                        </a:rPr>
                        <a:t>Используемы технологии</a:t>
                      </a:r>
                      <a:endParaRPr lang="ru-RU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- технология обучения в 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сотрудничестве,  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рефлексивная технология.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1030">
                <a:tc>
                  <a:txBody>
                    <a:bodyPr/>
                    <a:lstStyle/>
                    <a:p>
                      <a:pPr algn="l">
                        <a:lnSpc>
                          <a:spcPts val="1720"/>
                        </a:lnSpc>
                        <a:spcAft>
                          <a:spcPts val="860"/>
                        </a:spcAft>
                      </a:pPr>
                      <a:r>
                        <a:rPr lang="ru-RU" sz="1400" b="1" i="1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Оборудование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72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Карточки с индивидуальными заданиями для групповой работы.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ts val="172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Компьютер </a:t>
                      </a:r>
                      <a:r>
                        <a:rPr lang="ru-RU" sz="1400" b="1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 выходом в Интернет, мультемидийный проектор, интерактивная доска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92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Урок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английского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языка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Happy holidays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3247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0218" y="2786058"/>
            <a:ext cx="7967468" cy="335758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1000108"/>
            <a:ext cx="5929354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1500174"/>
            <a:ext cx="5929354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071678"/>
            <a:ext cx="6215106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r="7812"/>
          <a:stretch>
            <a:fillRect/>
          </a:stretch>
        </p:blipFill>
        <p:spPr bwMode="auto">
          <a:xfrm>
            <a:off x="214282" y="357166"/>
            <a:ext cx="85725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02-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28596" y="1571612"/>
            <a:ext cx="1000132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Happy 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holidays</a:t>
            </a:r>
            <a:b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??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Work in pairs. Complete the table below by writing the words</a:t>
            </a:r>
            <a:br>
              <a:rPr lang="en-US" sz="2400" dirty="0"/>
            </a:br>
            <a:r>
              <a:rPr lang="en-US" sz="2400" dirty="0"/>
              <a:t>and phrases from the box in the most appropriate column.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585705" cy="238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14818"/>
            <a:ext cx="80362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Look at the photos and answer the questions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3357586" cy="157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857628"/>
            <a:ext cx="3214710" cy="166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643050"/>
            <a:ext cx="1909766" cy="286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357694"/>
            <a:ext cx="262917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2357430"/>
            <a:ext cx="2593729" cy="171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/>
              <a:t>You are going to hear </a:t>
            </a:r>
            <a:r>
              <a:rPr lang="en-US" sz="2400" dirty="0" smtClean="0"/>
              <a:t>five </a:t>
            </a:r>
            <a:r>
              <a:rPr lang="en-US" sz="2400" dirty="0"/>
              <a:t>people talking </a:t>
            </a:r>
            <a:r>
              <a:rPr lang="en-US" sz="2400" dirty="0" smtClean="0"/>
              <a:t>about the </a:t>
            </a:r>
            <a:r>
              <a:rPr lang="en-US" sz="2400" dirty="0"/>
              <a:t>holiday they took last year. Before you listen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underline</a:t>
            </a:r>
            <a:r>
              <a:rPr lang="en-US" sz="2400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the main idea </a:t>
            </a:r>
            <a:r>
              <a:rPr lang="en-US" sz="2400" dirty="0"/>
              <a:t>in each statement A–H.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lphaUcPeriod"/>
            </a:pPr>
            <a:r>
              <a:rPr lang="en-US" b="1" dirty="0" smtClean="0"/>
              <a:t>I </a:t>
            </a:r>
            <a:r>
              <a:rPr lang="en-US" b="1" dirty="0"/>
              <a:t>didn’t enjoy it much at </a:t>
            </a:r>
            <a:r>
              <a:rPr lang="en-US" b="1" dirty="0" smtClean="0"/>
              <a:t>first</a:t>
            </a:r>
            <a:r>
              <a:rPr lang="en-US" b="1" dirty="0"/>
              <a:t>.</a:t>
            </a:r>
          </a:p>
          <a:p>
            <a:pPr marL="514350" indent="-514350">
              <a:buClr>
                <a:srgbClr val="C00000"/>
              </a:buClr>
              <a:buFont typeface="+mj-lt"/>
              <a:buAutoNum type="alphaUcPeriod"/>
            </a:pPr>
            <a:r>
              <a:rPr lang="en-US" b="1" dirty="0" smtClean="0"/>
              <a:t>I </a:t>
            </a:r>
            <a:r>
              <a:rPr lang="en-US" b="1" dirty="0"/>
              <a:t>didn’t mind the discomfort.</a:t>
            </a:r>
          </a:p>
          <a:p>
            <a:pPr marL="514350" indent="-514350">
              <a:buClr>
                <a:srgbClr val="C00000"/>
              </a:buClr>
              <a:buFont typeface="+mj-lt"/>
              <a:buAutoNum type="alphaUcPeriod"/>
            </a:pPr>
            <a:r>
              <a:rPr lang="en-US" b="1" dirty="0" smtClean="0"/>
              <a:t>I </a:t>
            </a:r>
            <a:r>
              <a:rPr lang="en-US" b="1" dirty="0"/>
              <a:t>got to know lots of people.</a:t>
            </a:r>
          </a:p>
          <a:p>
            <a:pPr marL="514350" indent="-514350">
              <a:buClr>
                <a:srgbClr val="C00000"/>
              </a:buClr>
              <a:buFont typeface="+mj-lt"/>
              <a:buAutoNum type="alphaUcPeriod"/>
            </a:pPr>
            <a:r>
              <a:rPr lang="en-US" b="1" dirty="0" smtClean="0"/>
              <a:t>I’d </a:t>
            </a:r>
            <a:r>
              <a:rPr lang="en-US" b="1" dirty="0"/>
              <a:t>done something similar before.</a:t>
            </a:r>
          </a:p>
          <a:p>
            <a:pPr marL="514350" indent="-514350">
              <a:buClr>
                <a:srgbClr val="C00000"/>
              </a:buClr>
              <a:buFont typeface="+mj-lt"/>
              <a:buAutoNum type="alphaUcPeriod"/>
            </a:pPr>
            <a:r>
              <a:rPr lang="en-US" b="1" dirty="0" smtClean="0"/>
              <a:t>I </a:t>
            </a:r>
            <a:r>
              <a:rPr lang="en-US" b="1" dirty="0"/>
              <a:t>wanted a low-cost holiday.</a:t>
            </a:r>
          </a:p>
          <a:p>
            <a:pPr marL="514350" indent="-514350">
              <a:buClr>
                <a:srgbClr val="C00000"/>
              </a:buClr>
              <a:buFont typeface="+mj-lt"/>
              <a:buAutoNum type="alphaUcPeriod"/>
            </a:pPr>
            <a:r>
              <a:rPr lang="en-US" b="1" dirty="0" smtClean="0"/>
              <a:t>I </a:t>
            </a:r>
            <a:r>
              <a:rPr lang="en-US" b="1" dirty="0"/>
              <a:t>didn’t do much during the day.</a:t>
            </a:r>
          </a:p>
          <a:p>
            <a:pPr marL="514350" indent="-514350">
              <a:buClr>
                <a:srgbClr val="C00000"/>
              </a:buClr>
              <a:buFont typeface="+mj-lt"/>
              <a:buAutoNum type="alphaUcPeriod"/>
            </a:pPr>
            <a:r>
              <a:rPr lang="en-US" b="1" dirty="0" smtClean="0"/>
              <a:t>I </a:t>
            </a:r>
            <a:r>
              <a:rPr lang="en-US" b="1" dirty="0"/>
              <a:t>wasn’t in as much danger as some people imagined.</a:t>
            </a:r>
          </a:p>
          <a:p>
            <a:pPr marL="514350" indent="-514350">
              <a:buClr>
                <a:srgbClr val="C00000"/>
              </a:buClr>
              <a:buFont typeface="+mj-lt"/>
              <a:buAutoNum type="alphaUcPeriod"/>
            </a:pPr>
            <a:r>
              <a:rPr lang="en-US" b="1" dirty="0" smtClean="0"/>
              <a:t>I </a:t>
            </a:r>
            <a:r>
              <a:rPr lang="en-US" b="1" dirty="0"/>
              <a:t>went on the trip as a break from my parents.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2571768" cy="591187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Fill in the correct word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571736" y="214290"/>
            <a:ext cx="6203595" cy="60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 you describe a holiday?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3189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Look at the photo and answer the questions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7053549" cy="275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000100" y="4357694"/>
            <a:ext cx="71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What season is it in the photo? How do you know?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Where do you think this hotel is?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What do you think is special about this hotel?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33343" y="357166"/>
            <a:ext cx="8910657" cy="591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000496" y="0"/>
            <a:ext cx="5143504" cy="10001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289</Words>
  <Application>Microsoft Office PowerPoint</Application>
  <PresentationFormat>Экран (4:3)</PresentationFormat>
  <Paragraphs>46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Happy holidays ???</vt:lpstr>
      <vt:lpstr>Work in pairs. Complete the table below by writing the words and phrases from the box in the most appropriate column.</vt:lpstr>
      <vt:lpstr>Look at the photos and answer the questions</vt:lpstr>
      <vt:lpstr>You are going to hear five people talking about the holiday they took last year. Before you listen, underline the main idea in each statement A–H.</vt:lpstr>
      <vt:lpstr>Слайд 6</vt:lpstr>
      <vt:lpstr>Can you describe a holiday?</vt:lpstr>
      <vt:lpstr>Look at the photo and answer the questions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holidays?</dc:title>
  <dc:creator>USER</dc:creator>
  <cp:lastModifiedBy>USER</cp:lastModifiedBy>
  <cp:revision>12</cp:revision>
  <dcterms:created xsi:type="dcterms:W3CDTF">2020-10-06T18:58:04Z</dcterms:created>
  <dcterms:modified xsi:type="dcterms:W3CDTF">2021-09-19T07:15:02Z</dcterms:modified>
</cp:coreProperties>
</file>