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62A1-B99E-4F1B-99DC-56DB0708C58F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A2770-C4BD-49D9-92B0-056FC3F9C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Квадратные уравнения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0_cd203_9aab45c1_S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857224" y="3786190"/>
            <a:ext cx="2717531" cy="1970467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Проверка домашнего задания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Уравнения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3362" cy="30400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+ </a:t>
            </a:r>
            <a:r>
              <a:rPr lang="ru-RU" sz="3600" dirty="0" err="1"/>
              <a:t>х</a:t>
            </a:r>
            <a:r>
              <a:rPr lang="ru-RU" sz="3600" dirty="0"/>
              <a:t> – 2 = 0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+ 2х – 3 = 0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– 3х + 2 = 0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5 х</a:t>
            </a:r>
            <a:r>
              <a:rPr lang="ru-RU" sz="3600" baseline="30000" dirty="0"/>
              <a:t>2</a:t>
            </a:r>
            <a:r>
              <a:rPr lang="ru-RU" sz="3600" dirty="0"/>
              <a:t> – 8х + 3 = 0</a:t>
            </a:r>
          </a:p>
          <a:p>
            <a:pPr marL="457200" indent="-457200">
              <a:buFont typeface="+mj-lt"/>
              <a:buAutoNum type="arabicPeriod"/>
            </a:pP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071546"/>
            <a:ext cx="4041775" cy="1103329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Корни и сумма коэффициентов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 = 1, х</a:t>
            </a:r>
            <a:r>
              <a:rPr lang="ru-RU" sz="3600" baseline="-25000" dirty="0"/>
              <a:t>2</a:t>
            </a:r>
            <a:r>
              <a:rPr lang="ru-RU" sz="3600" dirty="0"/>
              <a:t> = – </a:t>
            </a:r>
            <a:r>
              <a:rPr lang="ru-RU" sz="3600" dirty="0" smtClean="0"/>
              <a:t>2;  0 </a:t>
            </a:r>
            <a:endParaRPr lang="ru-RU" sz="3600" dirty="0"/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 = 1, х</a:t>
            </a:r>
            <a:r>
              <a:rPr lang="ru-RU" sz="3600" baseline="-25000" dirty="0"/>
              <a:t>2</a:t>
            </a:r>
            <a:r>
              <a:rPr lang="ru-RU" sz="3600" dirty="0"/>
              <a:t> = – </a:t>
            </a:r>
            <a:r>
              <a:rPr lang="ru-RU" sz="3600" dirty="0" smtClean="0"/>
              <a:t>3;  0</a:t>
            </a:r>
            <a:endParaRPr lang="ru-RU" sz="3600" dirty="0"/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 = 1, х</a:t>
            </a:r>
            <a:r>
              <a:rPr lang="ru-RU" sz="3600" baseline="-25000" dirty="0"/>
              <a:t>2</a:t>
            </a:r>
            <a:r>
              <a:rPr lang="ru-RU" sz="3600" dirty="0"/>
              <a:t> = </a:t>
            </a:r>
            <a:r>
              <a:rPr lang="ru-RU" sz="3600" dirty="0" smtClean="0"/>
              <a:t>2;     0</a:t>
            </a:r>
            <a:endParaRPr lang="ru-RU" sz="3600" dirty="0"/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 = 1, х</a:t>
            </a:r>
            <a:r>
              <a:rPr lang="ru-RU" sz="3600" baseline="-25000" dirty="0"/>
              <a:t>2</a:t>
            </a:r>
            <a:r>
              <a:rPr lang="ru-RU" sz="3600" dirty="0"/>
              <a:t> = </a:t>
            </a:r>
            <a:r>
              <a:rPr lang="ru-RU" sz="3600" dirty="0" smtClean="0"/>
              <a:t>   ;    0</a:t>
            </a:r>
            <a:endParaRPr lang="ru-RU" sz="3600" dirty="0"/>
          </a:p>
          <a:p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071942"/>
            <a:ext cx="158751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Свойство квадратных уравнений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Если </a:t>
            </a:r>
            <a:r>
              <a:rPr lang="ru-RU" dirty="0"/>
              <a:t>в уравнениях ах</a:t>
            </a:r>
            <a:r>
              <a:rPr lang="ru-RU" baseline="30000" dirty="0"/>
              <a:t>2</a:t>
            </a:r>
            <a:r>
              <a:rPr lang="ru-RU" dirty="0"/>
              <a:t> + </a:t>
            </a:r>
            <a:r>
              <a:rPr lang="en-US" dirty="0"/>
              <a:t>b</a:t>
            </a:r>
            <a:r>
              <a:rPr lang="ru-RU" dirty="0" err="1"/>
              <a:t>х</a:t>
            </a:r>
            <a:r>
              <a:rPr lang="ru-RU" dirty="0"/>
              <a:t> + с = 0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	а </a:t>
            </a:r>
            <a:r>
              <a:rPr lang="ru-RU" dirty="0"/>
              <a:t>+ </a:t>
            </a:r>
            <a:r>
              <a:rPr lang="en-US" dirty="0"/>
              <a:t>b</a:t>
            </a:r>
            <a:r>
              <a:rPr lang="ru-RU" dirty="0"/>
              <a:t> + с = 0, то один из корней равен 1, а другой (по теореме Виета) равен  </a:t>
            </a:r>
            <a:r>
              <a:rPr lang="ru-RU" dirty="0" smtClean="0"/>
              <a:t> 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Запись в тетрадях:</a:t>
            </a: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/>
              <a:t>ах</a:t>
            </a:r>
            <a:r>
              <a:rPr lang="ru-RU" baseline="30000" dirty="0"/>
              <a:t>2</a:t>
            </a:r>
            <a:r>
              <a:rPr lang="ru-RU" dirty="0"/>
              <a:t> + </a:t>
            </a:r>
            <a:r>
              <a:rPr lang="en-US" dirty="0"/>
              <a:t>b</a:t>
            </a:r>
            <a:r>
              <a:rPr lang="ru-RU" dirty="0" err="1"/>
              <a:t>х</a:t>
            </a:r>
            <a:r>
              <a:rPr lang="ru-RU" dirty="0"/>
              <a:t> + с = 0</a:t>
            </a:r>
          </a:p>
          <a:p>
            <a:pPr algn="ctr">
              <a:buNone/>
            </a:pPr>
            <a:r>
              <a:rPr lang="ru-RU" dirty="0"/>
              <a:t>если а + </a:t>
            </a:r>
            <a:r>
              <a:rPr lang="en-US" dirty="0"/>
              <a:t>b</a:t>
            </a:r>
            <a:r>
              <a:rPr lang="ru-RU" dirty="0"/>
              <a:t> + с = 0,</a:t>
            </a:r>
          </a:p>
          <a:p>
            <a:pPr algn="ctr">
              <a:buNone/>
            </a:pPr>
            <a:r>
              <a:rPr lang="ru-RU" dirty="0"/>
              <a:t>то х</a:t>
            </a:r>
            <a:r>
              <a:rPr lang="ru-RU" baseline="-25000" dirty="0"/>
              <a:t>1</a:t>
            </a:r>
            <a:r>
              <a:rPr lang="ru-RU" dirty="0"/>
              <a:t> = 1, х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ru-RU" dirty="0" smtClean="0"/>
              <a:t>  </a:t>
            </a:r>
            <a:endParaRPr lang="ru-RU" dirty="0"/>
          </a:p>
          <a:p>
            <a:pPr algn="ctr">
              <a:buNone/>
            </a:pPr>
            <a:r>
              <a:rPr lang="ru-RU" dirty="0"/>
              <a:t>(если а = 1, то х</a:t>
            </a:r>
            <a:r>
              <a:rPr lang="ru-RU" baseline="-25000" dirty="0"/>
              <a:t>1</a:t>
            </a:r>
            <a:r>
              <a:rPr lang="ru-RU" dirty="0"/>
              <a:t> = 1, х</a:t>
            </a:r>
            <a:r>
              <a:rPr lang="ru-RU" baseline="-25000" dirty="0"/>
              <a:t>2</a:t>
            </a:r>
            <a:r>
              <a:rPr lang="ru-RU" dirty="0"/>
              <a:t> = с)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2643182"/>
            <a:ext cx="136922" cy="657226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572008"/>
            <a:ext cx="163712" cy="785819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Самостоятельная работа № 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Вариант – 1.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71924" cy="2611447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х</a:t>
            </a:r>
            <a:r>
              <a:rPr lang="ru-RU" sz="2800" baseline="30000" dirty="0"/>
              <a:t>2</a:t>
            </a:r>
            <a:r>
              <a:rPr lang="ru-RU" sz="2800" dirty="0"/>
              <a:t> + 23х – 24 = 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2х</a:t>
            </a:r>
            <a:r>
              <a:rPr lang="ru-RU" sz="2800" baseline="30000" dirty="0"/>
              <a:t>2</a:t>
            </a:r>
            <a:r>
              <a:rPr lang="ru-RU" sz="2800" dirty="0"/>
              <a:t> + </a:t>
            </a:r>
            <a:r>
              <a:rPr lang="ru-RU" sz="2800" dirty="0" err="1"/>
              <a:t>х</a:t>
            </a:r>
            <a:r>
              <a:rPr lang="ru-RU" sz="2800" dirty="0"/>
              <a:t> – 3 = 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 – 5х</a:t>
            </a:r>
            <a:r>
              <a:rPr lang="ru-RU" sz="2800" baseline="30000" dirty="0"/>
              <a:t>2</a:t>
            </a:r>
            <a:r>
              <a:rPr lang="ru-RU" sz="2800" dirty="0"/>
              <a:t> + 4,4х + 0,6 = 0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Вариант – 2.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98941" cy="2754323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х</a:t>
            </a:r>
            <a:r>
              <a:rPr lang="ru-RU" sz="2800" baseline="30000" dirty="0"/>
              <a:t>2</a:t>
            </a:r>
            <a:r>
              <a:rPr lang="ru-RU" sz="2800" dirty="0"/>
              <a:t> + 15х – 16 = 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5х</a:t>
            </a:r>
            <a:r>
              <a:rPr lang="ru-RU" sz="2800" baseline="30000" dirty="0"/>
              <a:t>2</a:t>
            </a:r>
            <a:r>
              <a:rPr lang="ru-RU" sz="2800" dirty="0"/>
              <a:t> + </a:t>
            </a:r>
            <a:r>
              <a:rPr lang="ru-RU" sz="2800" dirty="0" err="1"/>
              <a:t>х</a:t>
            </a:r>
            <a:r>
              <a:rPr lang="ru-RU" sz="2800" dirty="0"/>
              <a:t> – 6 = 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 – 2х</a:t>
            </a:r>
            <a:r>
              <a:rPr lang="ru-RU" sz="2800" baseline="30000" dirty="0"/>
              <a:t>2</a:t>
            </a:r>
            <a:r>
              <a:rPr lang="ru-RU" sz="2800" dirty="0"/>
              <a:t> + 1,7х + 0,3 = 0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 </a:t>
            </a:r>
          </a:p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786190"/>
            <a:ext cx="2928958" cy="67889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5720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643314"/>
            <a:ext cx="2928958" cy="84489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Ответы на задания теста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Вариант – 1.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143116"/>
            <a:ext cx="4040188" cy="3951288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Квадратным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х</a:t>
            </a:r>
            <a:r>
              <a:rPr lang="ru-RU" sz="2800" baseline="-25000" dirty="0"/>
              <a:t>1</a:t>
            </a:r>
            <a:r>
              <a:rPr lang="ru-RU" sz="2800" dirty="0"/>
              <a:t>= </a:t>
            </a:r>
            <a:r>
              <a:rPr lang="ru-RU" sz="2800" dirty="0" smtClean="0"/>
              <a:t>    ; </a:t>
            </a:r>
            <a:r>
              <a:rPr lang="ru-RU" sz="2800" dirty="0"/>
              <a:t>х</a:t>
            </a:r>
            <a:r>
              <a:rPr lang="ru-RU" sz="2800" baseline="-25000" dirty="0"/>
              <a:t>2</a:t>
            </a:r>
            <a:r>
              <a:rPr lang="ru-RU" sz="2800" dirty="0"/>
              <a:t> =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неполным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неполным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вторым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 err="1"/>
              <a:t>х</a:t>
            </a:r>
            <a:r>
              <a:rPr lang="ru-RU" sz="2800" dirty="0"/>
              <a:t> =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1,</a:t>
            </a:r>
            <a:r>
              <a:rPr lang="en-US" sz="2800" dirty="0"/>
              <a:t> p, q</a:t>
            </a:r>
            <a:endParaRPr lang="ru-RU" sz="2800" dirty="0"/>
          </a:p>
          <a:p>
            <a:pPr marL="457200" indent="-457200">
              <a:buFont typeface="+mj-lt"/>
              <a:buAutoNum type="arabicPeriod"/>
            </a:pPr>
            <a:r>
              <a:rPr lang="ru-RU" sz="2800" dirty="0"/>
              <a:t>– </a:t>
            </a:r>
            <a:r>
              <a:rPr lang="en-US" sz="2800" dirty="0"/>
              <a:t>p, q</a:t>
            </a:r>
            <a:r>
              <a:rPr lang="ru-RU" sz="2800" dirty="0"/>
              <a:t>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Вариант – 2.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Первым, свободным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корней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неполным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х</a:t>
            </a:r>
            <a:r>
              <a:rPr lang="ru-RU" sz="2800" baseline="-25000" dirty="0"/>
              <a:t>1</a:t>
            </a:r>
            <a:r>
              <a:rPr lang="ru-RU" sz="2800" dirty="0"/>
              <a:t> </a:t>
            </a:r>
            <a:r>
              <a:rPr lang="ru-RU" sz="2800" dirty="0" smtClean="0"/>
              <a:t>=                </a:t>
            </a:r>
            <a:r>
              <a:rPr lang="en-US" sz="2800" dirty="0"/>
              <a:t>,  x</a:t>
            </a:r>
            <a:r>
              <a:rPr lang="en-US" sz="2800" baseline="-25000" dirty="0"/>
              <a:t>2</a:t>
            </a:r>
            <a:r>
              <a:rPr lang="en-US" sz="2800" dirty="0"/>
              <a:t> = </a:t>
            </a:r>
            <a:endParaRPr lang="ru-RU" sz="2800" dirty="0"/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больше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приведенным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800" dirty="0"/>
              <a:t>второму, противоположным, свободному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dirty="0"/>
              <a:t>q</a:t>
            </a:r>
            <a:r>
              <a:rPr lang="ru-RU" sz="2800" dirty="0"/>
              <a:t>, х</a:t>
            </a:r>
            <a:r>
              <a:rPr lang="ru-RU" sz="2800" baseline="30000" dirty="0"/>
              <a:t>2</a:t>
            </a:r>
            <a:r>
              <a:rPr lang="ru-RU" sz="2800" dirty="0"/>
              <a:t> +</a:t>
            </a:r>
            <a:r>
              <a:rPr lang="ru-RU" sz="2800" dirty="0" err="1"/>
              <a:t>рх+</a:t>
            </a:r>
            <a:r>
              <a:rPr lang="en-US" sz="2800" dirty="0"/>
              <a:t>q</a:t>
            </a:r>
            <a:r>
              <a:rPr lang="ru-RU" sz="2800" dirty="0"/>
              <a:t> = 0.</a:t>
            </a:r>
          </a:p>
          <a:p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643182"/>
            <a:ext cx="293690" cy="377601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643182"/>
            <a:ext cx="500066" cy="385765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357694"/>
            <a:ext cx="928694" cy="644927"/>
          </a:xfrm>
          <a:prstGeom prst="rect">
            <a:avLst/>
          </a:prstGeom>
          <a:noFill/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286124"/>
            <a:ext cx="857256" cy="595317"/>
          </a:xfrm>
          <a:prstGeom prst="rect">
            <a:avLst/>
          </a:prstGeom>
          <a:noFill/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3286124"/>
            <a:ext cx="857256" cy="595317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Какое из уравнений является лишним?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А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3362" cy="2754323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2х</a:t>
            </a:r>
            <a:r>
              <a:rPr lang="ru-RU" sz="3600" baseline="30000" dirty="0"/>
              <a:t>2</a:t>
            </a:r>
            <a:r>
              <a:rPr lang="ru-RU" sz="3600" dirty="0"/>
              <a:t> – </a:t>
            </a:r>
            <a:r>
              <a:rPr lang="ru-RU" sz="3600" dirty="0" err="1"/>
              <a:t>х</a:t>
            </a:r>
            <a:r>
              <a:rPr lang="ru-RU" sz="3600" dirty="0"/>
              <a:t> = 0</a:t>
            </a:r>
          </a:p>
          <a:p>
            <a:pPr>
              <a:buNone/>
            </a:pPr>
            <a:r>
              <a:rPr lang="ru-RU" sz="3600" dirty="0"/>
              <a:t>2) х</a:t>
            </a:r>
            <a:r>
              <a:rPr lang="ru-RU" sz="3600" baseline="30000" dirty="0"/>
              <a:t>2</a:t>
            </a:r>
            <a:r>
              <a:rPr lang="ru-RU" sz="3600" dirty="0"/>
              <a:t> – 16 = 0</a:t>
            </a:r>
          </a:p>
          <a:p>
            <a:pPr>
              <a:buNone/>
            </a:pPr>
            <a:r>
              <a:rPr lang="ru-RU" sz="3600" dirty="0"/>
              <a:t>3) 4х</a:t>
            </a:r>
            <a:r>
              <a:rPr lang="ru-RU" sz="3600" baseline="30000" dirty="0"/>
              <a:t>2</a:t>
            </a:r>
            <a:r>
              <a:rPr lang="ru-RU" sz="3600" dirty="0"/>
              <a:t> + </a:t>
            </a:r>
            <a:r>
              <a:rPr lang="ru-RU" sz="3600" dirty="0" err="1"/>
              <a:t>х</a:t>
            </a:r>
            <a:r>
              <a:rPr lang="ru-RU" sz="3600" dirty="0"/>
              <a:t> – 3 = 0</a:t>
            </a:r>
          </a:p>
          <a:p>
            <a:pPr>
              <a:buNone/>
            </a:pPr>
            <a:r>
              <a:rPr lang="ru-RU" sz="3600" dirty="0"/>
              <a:t>4) 2х</a:t>
            </a:r>
            <a:r>
              <a:rPr lang="ru-RU" sz="3600" baseline="30000" dirty="0"/>
              <a:t>2</a:t>
            </a:r>
            <a:r>
              <a:rPr lang="ru-RU" sz="3600" dirty="0"/>
              <a:t> = 0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Б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27503" cy="2682885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1) х</a:t>
            </a:r>
            <a:r>
              <a:rPr lang="ru-RU" sz="3600" baseline="30000" dirty="0"/>
              <a:t>2</a:t>
            </a:r>
            <a:r>
              <a:rPr lang="ru-RU" sz="3600" dirty="0"/>
              <a:t> – 5х + 1 = 0</a:t>
            </a:r>
          </a:p>
          <a:p>
            <a:pPr>
              <a:buNone/>
            </a:pPr>
            <a:r>
              <a:rPr lang="ru-RU" sz="3600" dirty="0"/>
              <a:t>2) 9х</a:t>
            </a:r>
            <a:r>
              <a:rPr lang="ru-RU" sz="3600" baseline="30000" dirty="0"/>
              <a:t>2</a:t>
            </a:r>
            <a:r>
              <a:rPr lang="ru-RU" sz="3600" dirty="0"/>
              <a:t> – 6х + 10 = 0</a:t>
            </a:r>
          </a:p>
          <a:p>
            <a:pPr>
              <a:buNone/>
            </a:pPr>
            <a:r>
              <a:rPr lang="ru-RU" sz="3600" dirty="0"/>
              <a:t>3) х</a:t>
            </a:r>
            <a:r>
              <a:rPr lang="ru-RU" sz="3600" baseline="30000" dirty="0"/>
              <a:t>2</a:t>
            </a:r>
            <a:r>
              <a:rPr lang="ru-RU" sz="3600" dirty="0"/>
              <a:t> + 2х – 2 = 0</a:t>
            </a:r>
          </a:p>
          <a:p>
            <a:pPr>
              <a:buNone/>
            </a:pPr>
            <a:r>
              <a:rPr lang="ru-RU" sz="3600" dirty="0"/>
              <a:t>4) х</a:t>
            </a:r>
            <a:r>
              <a:rPr lang="ru-RU" sz="3600" baseline="30000" dirty="0"/>
              <a:t>2</a:t>
            </a:r>
            <a:r>
              <a:rPr lang="ru-RU" sz="3600" dirty="0"/>
              <a:t> – 3х – 1 = 0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Применение теоремы Виета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4040188" cy="106839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Приведенное квадратное уравнение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3071810"/>
            <a:ext cx="4043362" cy="2325695"/>
          </a:xfrm>
        </p:spPr>
        <p:txBody>
          <a:bodyPr/>
          <a:lstStyle/>
          <a:p>
            <a:pPr>
              <a:buNone/>
            </a:pPr>
            <a:r>
              <a:rPr lang="ru-RU" sz="4000" dirty="0"/>
              <a:t>х</a:t>
            </a:r>
            <a:r>
              <a:rPr lang="ru-RU" sz="4000" baseline="30000" dirty="0"/>
              <a:t>2</a:t>
            </a:r>
            <a:r>
              <a:rPr lang="ru-RU" sz="4000" dirty="0"/>
              <a:t> +</a:t>
            </a:r>
            <a:r>
              <a:rPr lang="ru-RU" sz="4000" dirty="0" err="1"/>
              <a:t>рх+</a:t>
            </a:r>
            <a:r>
              <a:rPr lang="en-US" sz="4000" dirty="0"/>
              <a:t>q</a:t>
            </a:r>
            <a:r>
              <a:rPr lang="ru-RU" sz="4000" dirty="0"/>
              <a:t> = 0</a:t>
            </a:r>
          </a:p>
          <a:p>
            <a:pPr>
              <a:buNone/>
            </a:pPr>
            <a:r>
              <a:rPr lang="ru-RU" sz="4000" dirty="0"/>
              <a:t>х</a:t>
            </a:r>
            <a:r>
              <a:rPr lang="ru-RU" sz="4000" baseline="-25000" dirty="0"/>
              <a:t>1</a:t>
            </a:r>
            <a:r>
              <a:rPr lang="ru-RU" sz="4000" dirty="0"/>
              <a:t> + х</a:t>
            </a:r>
            <a:r>
              <a:rPr lang="ru-RU" sz="4000" baseline="-25000" dirty="0"/>
              <a:t>2</a:t>
            </a:r>
            <a:r>
              <a:rPr lang="ru-RU" sz="4000" dirty="0"/>
              <a:t> = - </a:t>
            </a:r>
            <a:r>
              <a:rPr lang="ru-RU" sz="4000" dirty="0" err="1"/>
              <a:t>р</a:t>
            </a:r>
            <a:endParaRPr lang="ru-RU" sz="4000" dirty="0"/>
          </a:p>
          <a:p>
            <a:pPr>
              <a:buNone/>
            </a:pPr>
            <a:r>
              <a:rPr lang="ru-RU" sz="4000" dirty="0"/>
              <a:t>х</a:t>
            </a:r>
            <a:r>
              <a:rPr lang="ru-RU" sz="4000" baseline="-25000" dirty="0"/>
              <a:t>1</a:t>
            </a:r>
            <a:r>
              <a:rPr lang="ru-RU" sz="4000" dirty="0"/>
              <a:t>∙ х</a:t>
            </a:r>
            <a:r>
              <a:rPr lang="ru-RU" sz="4000" baseline="-25000" dirty="0"/>
              <a:t>2</a:t>
            </a:r>
            <a:r>
              <a:rPr lang="ru-RU" sz="4000" dirty="0"/>
              <a:t> = </a:t>
            </a:r>
            <a:r>
              <a:rPr lang="en-US" sz="4000" dirty="0"/>
              <a:t>q</a:t>
            </a:r>
            <a:endParaRPr lang="ru-RU" sz="40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795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Квадратное уравнение общего вида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3000372"/>
            <a:ext cx="4141817" cy="2825761"/>
          </a:xfrm>
        </p:spPr>
        <p:txBody>
          <a:bodyPr/>
          <a:lstStyle/>
          <a:p>
            <a:pPr>
              <a:buNone/>
            </a:pPr>
            <a:r>
              <a:rPr lang="ru-RU" sz="3600" dirty="0"/>
              <a:t>ах</a:t>
            </a:r>
            <a:r>
              <a:rPr lang="ru-RU" sz="3600" baseline="30000" dirty="0"/>
              <a:t>2</a:t>
            </a:r>
            <a:r>
              <a:rPr lang="ru-RU" sz="3600" dirty="0"/>
              <a:t> + </a:t>
            </a:r>
            <a:r>
              <a:rPr lang="en-US" sz="3600" dirty="0"/>
              <a:t>b</a:t>
            </a:r>
            <a:r>
              <a:rPr lang="ru-RU" sz="3600" dirty="0" err="1"/>
              <a:t>х+</a:t>
            </a:r>
            <a:r>
              <a:rPr lang="ru-RU" sz="3600" dirty="0"/>
              <a:t> с = 0; а≠0</a:t>
            </a:r>
          </a:p>
          <a:p>
            <a:pPr>
              <a:buNone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+</a:t>
            </a:r>
          </a:p>
          <a:p>
            <a:pPr>
              <a:buNone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 + х</a:t>
            </a:r>
            <a:r>
              <a:rPr lang="ru-RU" sz="3600" baseline="-25000" dirty="0"/>
              <a:t>2</a:t>
            </a:r>
            <a:r>
              <a:rPr lang="ru-RU" sz="3600" dirty="0"/>
              <a:t> = </a:t>
            </a:r>
          </a:p>
          <a:p>
            <a:pPr>
              <a:buNone/>
            </a:pPr>
            <a:r>
              <a:rPr lang="ru-RU" sz="3600" dirty="0"/>
              <a:t>х</a:t>
            </a:r>
            <a:r>
              <a:rPr lang="ru-RU" sz="3600" baseline="-25000" dirty="0"/>
              <a:t>1</a:t>
            </a:r>
            <a:r>
              <a:rPr lang="ru-RU" sz="3600" dirty="0"/>
              <a:t>∙ х</a:t>
            </a:r>
            <a:r>
              <a:rPr lang="ru-RU" sz="3600" baseline="-25000" dirty="0"/>
              <a:t>2</a:t>
            </a:r>
            <a:r>
              <a:rPr lang="ru-RU" sz="3600" dirty="0"/>
              <a:t> = </a:t>
            </a:r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571876"/>
            <a:ext cx="1500198" cy="775383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286256"/>
            <a:ext cx="409576" cy="6728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000637"/>
            <a:ext cx="153081" cy="71438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Стихотворение о теореме Виета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900" dirty="0"/>
              <a:t>По праву достойна в стихах быть воспета</a:t>
            </a:r>
          </a:p>
          <a:p>
            <a:pPr>
              <a:buNone/>
            </a:pPr>
            <a:r>
              <a:rPr lang="ru-RU" sz="3900" dirty="0"/>
              <a:t>О свойствах корней теорема Виета.</a:t>
            </a:r>
          </a:p>
          <a:p>
            <a:pPr>
              <a:buNone/>
            </a:pPr>
            <a:r>
              <a:rPr lang="ru-RU" sz="3900" dirty="0"/>
              <a:t>Что лучше, скажи постоянства такого:</a:t>
            </a:r>
          </a:p>
          <a:p>
            <a:pPr>
              <a:buNone/>
            </a:pPr>
            <a:r>
              <a:rPr lang="ru-RU" sz="3900" dirty="0"/>
              <a:t>Умножишь ты корни – и дробь уж готова?</a:t>
            </a:r>
          </a:p>
          <a:p>
            <a:pPr>
              <a:buNone/>
            </a:pPr>
            <a:r>
              <a:rPr lang="ru-RU" sz="3900" dirty="0"/>
              <a:t>В числителе с, в знаменателе а, </a:t>
            </a:r>
          </a:p>
          <a:p>
            <a:pPr>
              <a:buNone/>
            </a:pPr>
            <a:r>
              <a:rPr lang="ru-RU" sz="3900" dirty="0"/>
              <a:t>А сумма коней, тоже дроби равна.</a:t>
            </a:r>
          </a:p>
          <a:p>
            <a:pPr>
              <a:buNone/>
            </a:pPr>
            <a:r>
              <a:rPr lang="ru-RU" sz="3900" dirty="0"/>
              <a:t>Хоть с минусом дробь, что за беда!</a:t>
            </a:r>
          </a:p>
          <a:p>
            <a:pPr>
              <a:buNone/>
            </a:pPr>
            <a:r>
              <a:rPr lang="ru-RU" sz="3900" dirty="0"/>
              <a:t>В числителе </a:t>
            </a:r>
            <a:r>
              <a:rPr lang="en-US" sz="3900" dirty="0"/>
              <a:t>b</a:t>
            </a:r>
            <a:r>
              <a:rPr lang="ru-RU" sz="3900" dirty="0"/>
              <a:t>, в знаменателе а.</a:t>
            </a:r>
          </a:p>
          <a:p>
            <a:endParaRPr lang="ru-RU" dirty="0"/>
          </a:p>
        </p:txBody>
      </p:sp>
      <p:pic>
        <p:nvPicPr>
          <p:cNvPr id="5" name="Рисунок 4" descr="цветы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4000504"/>
            <a:ext cx="2098216" cy="207170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Не решая уравнения </a:t>
            </a:r>
            <a:r>
              <a:rPr lang="ru-RU" dirty="0">
                <a:solidFill>
                  <a:srgbClr val="0070C0"/>
                </a:solidFill>
              </a:rPr>
              <a:t>х</a:t>
            </a:r>
            <a:r>
              <a:rPr lang="ru-RU" baseline="30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 – 6х + 5 = </a:t>
            </a:r>
            <a:r>
              <a:rPr lang="ru-RU" dirty="0" smtClean="0">
                <a:solidFill>
                  <a:srgbClr val="0070C0"/>
                </a:solidFill>
              </a:rPr>
              <a:t>0, найдите: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400435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сумму корней </a:t>
            </a:r>
            <a:r>
              <a:rPr lang="ru-RU" sz="3600" dirty="0" smtClean="0"/>
              <a:t> </a:t>
            </a:r>
            <a:endParaRPr lang="ru-RU" sz="3600" dirty="0"/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произведение корней 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квадрат суммы </a:t>
            </a:r>
            <a:r>
              <a:rPr lang="ru-RU" sz="3600" dirty="0" smtClean="0"/>
              <a:t>корней</a:t>
            </a:r>
            <a:endParaRPr lang="ru-RU" sz="3600" dirty="0"/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удвоенное </a:t>
            </a:r>
            <a:r>
              <a:rPr lang="ru-RU" sz="3600" dirty="0" smtClean="0"/>
              <a:t>произведение</a:t>
            </a:r>
            <a:endParaRPr lang="ru-RU" sz="3600" dirty="0"/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подберите </a:t>
            </a:r>
            <a:r>
              <a:rPr lang="ru-RU" sz="3600" dirty="0" smtClean="0"/>
              <a:t>корни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Найдите сумму и произведение корней уравнения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400567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– 3х – 4 = </a:t>
            </a:r>
            <a:r>
              <a:rPr lang="ru-RU" sz="3600" dirty="0" smtClean="0"/>
              <a:t>0</a:t>
            </a:r>
            <a:endParaRPr lang="ru-RU" sz="3600" dirty="0"/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х</a:t>
            </a:r>
            <a:r>
              <a:rPr lang="ru-RU" sz="3600" baseline="30000" dirty="0"/>
              <a:t>2</a:t>
            </a:r>
            <a:r>
              <a:rPr lang="ru-RU" sz="3600" dirty="0"/>
              <a:t> – 9х + 14 = </a:t>
            </a:r>
            <a:r>
              <a:rPr lang="ru-RU" sz="3600" dirty="0" smtClean="0"/>
              <a:t>0</a:t>
            </a:r>
            <a:endParaRPr lang="ru-RU" sz="3600" dirty="0"/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2х</a:t>
            </a:r>
            <a:r>
              <a:rPr lang="ru-RU" sz="3600" baseline="30000" dirty="0"/>
              <a:t>2</a:t>
            </a:r>
            <a:r>
              <a:rPr lang="ru-RU" sz="3600" dirty="0"/>
              <a:t> – 5х +18 = 0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600" dirty="0"/>
              <a:t>3х</a:t>
            </a:r>
            <a:r>
              <a:rPr lang="ru-RU" sz="3600" baseline="30000" dirty="0"/>
              <a:t>2</a:t>
            </a:r>
            <a:r>
              <a:rPr lang="ru-RU" sz="3600" dirty="0"/>
              <a:t> + 15х +  </a:t>
            </a:r>
            <a:r>
              <a:rPr lang="ru-RU" sz="3600" dirty="0" smtClean="0"/>
              <a:t>  = </a:t>
            </a:r>
            <a:r>
              <a:rPr lang="ru-RU" sz="3600" dirty="0"/>
              <a:t>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Для </a:t>
            </a:r>
            <a:r>
              <a:rPr lang="ru-RU" dirty="0">
                <a:solidFill>
                  <a:srgbClr val="0070C0"/>
                </a:solidFill>
                <a:latin typeface="Monotype Corsiva" pitchFamily="66" charset="0"/>
              </a:rPr>
              <a:t>уравнений 1 и 2 найдите подбором корни (устно</a:t>
            </a:r>
            <a:r>
              <a:rPr lang="ru-RU" dirty="0" smtClean="0">
                <a:solidFill>
                  <a:srgbClr val="0070C0"/>
                </a:solidFill>
                <a:latin typeface="Monotype Corsiva" pitchFamily="66" charset="0"/>
              </a:rPr>
              <a:t>).</a:t>
            </a: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00438"/>
            <a:ext cx="166688" cy="75009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Самостоятельная работа № 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3362" cy="45434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solidFill>
                  <a:srgbClr val="7030A0"/>
                </a:solidFill>
              </a:rPr>
              <a:t>Вариант 1.</a:t>
            </a:r>
          </a:p>
          <a:p>
            <a:pPr>
              <a:buNone/>
            </a:pPr>
            <a:r>
              <a:rPr lang="ru-RU" sz="4000" dirty="0"/>
              <a:t>х</a:t>
            </a:r>
            <a:r>
              <a:rPr lang="ru-RU" sz="4000" baseline="-25000" dirty="0"/>
              <a:t>1</a:t>
            </a:r>
            <a:r>
              <a:rPr lang="ru-RU" sz="4000" dirty="0"/>
              <a:t> = 5, х</a:t>
            </a:r>
            <a:r>
              <a:rPr lang="ru-RU" sz="4000" baseline="-25000" dirty="0"/>
              <a:t>2</a:t>
            </a:r>
            <a:r>
              <a:rPr lang="ru-RU" sz="4000" dirty="0"/>
              <a:t> = 6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Вариант </a:t>
            </a:r>
            <a:r>
              <a:rPr lang="ru-RU" sz="4000" dirty="0">
                <a:solidFill>
                  <a:srgbClr val="7030A0"/>
                </a:solidFill>
              </a:rPr>
              <a:t>2.</a:t>
            </a:r>
          </a:p>
          <a:p>
            <a:pPr>
              <a:buNone/>
            </a:pPr>
            <a:r>
              <a:rPr lang="ru-RU" sz="4000" dirty="0"/>
              <a:t>х</a:t>
            </a:r>
            <a:r>
              <a:rPr lang="ru-RU" sz="4000" baseline="-25000" dirty="0"/>
              <a:t>1</a:t>
            </a:r>
            <a:r>
              <a:rPr lang="ru-RU" sz="4000" dirty="0"/>
              <a:t> = - 5, х</a:t>
            </a:r>
            <a:r>
              <a:rPr lang="ru-RU" sz="4000" baseline="-25000" dirty="0"/>
              <a:t>2</a:t>
            </a:r>
            <a:r>
              <a:rPr lang="ru-RU" sz="4000" dirty="0"/>
              <a:t> = 6</a:t>
            </a:r>
          </a:p>
          <a:p>
            <a:pPr>
              <a:buNone/>
            </a:pP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67204" cy="39719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Вариант 3.</a:t>
            </a:r>
          </a:p>
          <a:p>
            <a:pPr>
              <a:buNone/>
            </a:pPr>
            <a:r>
              <a:rPr lang="ru-RU" sz="4000" dirty="0" smtClean="0"/>
              <a:t>х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5, х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= - 6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Вариант 4.</a:t>
            </a:r>
          </a:p>
          <a:p>
            <a:pPr>
              <a:buNone/>
            </a:pPr>
            <a:r>
              <a:rPr lang="ru-RU" sz="4000" dirty="0" smtClean="0"/>
              <a:t>х</a:t>
            </a:r>
            <a:r>
              <a:rPr lang="ru-RU" sz="4000" baseline="-25000" dirty="0" smtClean="0"/>
              <a:t>1</a:t>
            </a:r>
            <a:r>
              <a:rPr lang="ru-RU" sz="4000" dirty="0" smtClean="0"/>
              <a:t> = - 5, х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 = - 6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Устное задание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Назовите </a:t>
            </a:r>
            <a:r>
              <a:rPr lang="ru-RU" sz="4000" dirty="0"/>
              <a:t>коэффициенты</a:t>
            </a:r>
            <a:r>
              <a:rPr lang="ru-RU" sz="3600" dirty="0"/>
              <a:t> в каждом уравнении и найдите  их сумму.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dirty="0" smtClean="0"/>
              <a:t>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+ 5х + 1 = 0,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dirty="0" smtClean="0"/>
              <a:t>9х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– 6х + 10 = 0,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dirty="0" smtClean="0"/>
              <a:t>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+ 2х – 2 = 0,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3600" dirty="0" smtClean="0"/>
              <a:t>х</a:t>
            </a:r>
            <a:r>
              <a:rPr lang="ru-RU" sz="3600" baseline="30000" dirty="0" smtClean="0"/>
              <a:t>2</a:t>
            </a:r>
            <a:r>
              <a:rPr lang="ru-RU" sz="3600" dirty="0" smtClean="0"/>
              <a:t> – 3х – 1= 0.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школ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3071810"/>
            <a:ext cx="1866900" cy="2447925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136</TotalTime>
  <Words>494</Words>
  <Application>Microsoft Office PowerPoint</Application>
  <PresentationFormat>Экран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Квадратные уравнения</vt:lpstr>
      <vt:lpstr>Ответы на задания теста</vt:lpstr>
      <vt:lpstr>Какое из уравнений является лишним?</vt:lpstr>
      <vt:lpstr>Применение теоремы Виета</vt:lpstr>
      <vt:lpstr>Стихотворение о теореме Виета</vt:lpstr>
      <vt:lpstr>Не решая уравнения х2 – 6х + 5 = 0, найдите:</vt:lpstr>
      <vt:lpstr>Найдите сумму и произведение корней уравнения</vt:lpstr>
      <vt:lpstr>Самостоятельная работа № 1</vt:lpstr>
      <vt:lpstr>Устное задание</vt:lpstr>
      <vt:lpstr>Проверка домашнего задания</vt:lpstr>
      <vt:lpstr>Свойство квадратных уравнений</vt:lpstr>
      <vt:lpstr>Самостоятельная работа №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</dc:title>
  <dc:creator>ИРИНА</dc:creator>
  <cp:lastModifiedBy>ИРИНА</cp:lastModifiedBy>
  <cp:revision>16</cp:revision>
  <dcterms:created xsi:type="dcterms:W3CDTF">2013-07-20T07:16:56Z</dcterms:created>
  <dcterms:modified xsi:type="dcterms:W3CDTF">2013-07-24T09:21:19Z</dcterms:modified>
</cp:coreProperties>
</file>