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FFFF66"/>
    <a:srgbClr val="66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:\картинки для оформления\искусство\melody_of_butterfly_wings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96" y="2928934"/>
            <a:ext cx="6143604" cy="3455777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1142984"/>
            <a:ext cx="7143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Century Gothic" pitchFamily="34" charset="0"/>
              </a:rPr>
              <a:t>Формирование положительной мотивации к творческой деятельности  через использование педагогики удивления</a:t>
            </a:r>
            <a:endParaRPr lang="ru-RU" sz="36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357826"/>
            <a:ext cx="44291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00FF"/>
                </a:solidFill>
                <a:latin typeface="Century Gothic" pitchFamily="34" charset="0"/>
              </a:rPr>
              <a:t>Кавалерова Е.А., 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Century Gothic" pitchFamily="34" charset="0"/>
              </a:rPr>
              <a:t>учитель ИЗО</a:t>
            </a:r>
          </a:p>
          <a:p>
            <a:r>
              <a:rPr lang="ru-RU" sz="2400" b="1" dirty="0" smtClean="0">
                <a:solidFill>
                  <a:srgbClr val="0000FF"/>
                </a:solidFill>
                <a:latin typeface="Century Gothic" pitchFamily="34" charset="0"/>
              </a:rPr>
              <a:t> МБОУ «Хиславичская СШ»</a:t>
            </a:r>
            <a:endParaRPr lang="ru-RU" sz="24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29256" y="1285860"/>
            <a:ext cx="30003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00FF"/>
                </a:solidFill>
                <a:latin typeface="Century Gothic" pitchFamily="34" charset="0"/>
              </a:rPr>
              <a:t>Удивление обучающей средой</a:t>
            </a:r>
            <a:endParaRPr lang="ru-RU" sz="32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4071942"/>
            <a:ext cx="80010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</a:rPr>
              <a:t>По сути учебный класс – это первое впечатление обучающегося о предмете, если до этого он не преподавался. Особое искусство учителя заключается в том, чтобы создать такие элементы обучающей среды, которые бы вызвали реакцию удивления и в конечном итоге породили бы вопрос.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1026" name="Picture 2" descr="I:\картинки для оформления\искусство\free-wallpaper-1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28596" y="1071546"/>
            <a:ext cx="4500594" cy="273565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86314" y="3000372"/>
            <a:ext cx="407193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entury Gothic" pitchFamily="34" charset="0"/>
              </a:rPr>
              <a:t>Удивление собственными силами – важный шаг в формировании устойчивой мотивации к глубокому изучению предмета</a:t>
            </a:r>
            <a:endParaRPr lang="ru-RU" sz="24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29190" y="1071546"/>
            <a:ext cx="38576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Century Gothic" pitchFamily="34" charset="0"/>
              </a:rPr>
              <a:t>Удивление собственными силами </a:t>
            </a:r>
            <a:endParaRPr lang="ru-RU" sz="36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pic>
        <p:nvPicPr>
          <p:cNvPr id="22530" name="Picture 2" descr="I:\картинки для оформления\искусство\531px-Проект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285860"/>
            <a:ext cx="4069635" cy="4590794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:\картинки для оформления\искусство\1440x900_music-of-butterflies.jp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2428868"/>
            <a:ext cx="8020401" cy="4000528"/>
          </a:xfrm>
          <a:prstGeom prst="rect">
            <a:avLst/>
          </a:prstGeom>
          <a:noFill/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714348" y="1142984"/>
            <a:ext cx="7781922" cy="2714644"/>
          </a:xfrm>
          <a:prstGeom prst="rect">
            <a:avLst/>
          </a:prstGeom>
          <a:solidFill>
            <a:srgbClr val="FFFFFF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 lIns="36000" tIns="36000" rIns="36000" bIns="36000"/>
          <a:lstStyle/>
          <a:p>
            <a:pPr algn="ctr"/>
            <a:r>
              <a:rPr lang="ru-RU" sz="2800" b="1" dirty="0">
                <a:solidFill>
                  <a:srgbClr val="0000FF"/>
                </a:solidFill>
                <a:latin typeface="Century Gothic" pitchFamily="34" charset="0"/>
              </a:rPr>
              <a:t>Принять педагогику удивления может тот </a:t>
            </a:r>
            <a:r>
              <a:rPr lang="ru-RU" sz="2800" b="1" dirty="0" smtClean="0">
                <a:solidFill>
                  <a:srgbClr val="0000FF"/>
                </a:solidFill>
                <a:latin typeface="Century Gothic" pitchFamily="34" charset="0"/>
              </a:rPr>
              <a:t>педагог, </a:t>
            </a:r>
            <a:r>
              <a:rPr lang="ru-RU" sz="2800" b="1" dirty="0">
                <a:solidFill>
                  <a:srgbClr val="0000FF"/>
                </a:solidFill>
                <a:latin typeface="Century Gothic" pitchFamily="34" charset="0"/>
              </a:rPr>
              <a:t>который сам </a:t>
            </a:r>
            <a:r>
              <a:rPr lang="ru-RU" sz="2800" b="1" dirty="0" smtClean="0">
                <a:solidFill>
                  <a:srgbClr val="0000FF"/>
                </a:solidFill>
                <a:latin typeface="Century Gothic" pitchFamily="34" charset="0"/>
              </a:rPr>
              <a:t>способен</a:t>
            </a:r>
            <a:r>
              <a:rPr lang="ru-RU" sz="2800" b="1" dirty="0" smtClean="0">
                <a:solidFill>
                  <a:srgbClr val="0000FF"/>
                </a:solidFill>
                <a:latin typeface="Century Gothic" pitchFamily="34" charset="0"/>
              </a:rPr>
              <a:t> </a:t>
            </a:r>
            <a:r>
              <a:rPr lang="ru-RU" sz="2800" b="1" dirty="0">
                <a:solidFill>
                  <a:srgbClr val="0000FF"/>
                </a:solidFill>
                <a:latin typeface="Century Gothic" pitchFamily="34" charset="0"/>
              </a:rPr>
              <a:t>удивиться окружающим миром, </a:t>
            </a:r>
            <a:endParaRPr lang="ru-RU" sz="2800" b="1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entury Gothic" pitchFamily="34" charset="0"/>
              </a:rPr>
              <a:t>своими учениками </a:t>
            </a:r>
            <a:endParaRPr lang="ru-RU" sz="2800" b="1" dirty="0">
              <a:solidFill>
                <a:srgbClr val="0000FF"/>
              </a:solidFill>
              <a:latin typeface="Century Gothic" pitchFamily="34" charset="0"/>
            </a:endParaRPr>
          </a:p>
          <a:p>
            <a:pPr algn="ctr"/>
            <a:r>
              <a:rPr lang="ru-RU" sz="2800" b="1" dirty="0">
                <a:solidFill>
                  <a:srgbClr val="0000FF"/>
                </a:solidFill>
                <a:latin typeface="Century Gothic" pitchFamily="34" charset="0"/>
              </a:rPr>
              <a:t>и собственными силами.</a:t>
            </a: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14282" y="2071678"/>
            <a:ext cx="5500726" cy="4071966"/>
            <a:chOff x="285720" y="1714488"/>
            <a:chExt cx="5500726" cy="4071966"/>
          </a:xfrm>
        </p:grpSpPr>
        <p:pic>
          <p:nvPicPr>
            <p:cNvPr id="21506" name="Picture 2" descr="I:\картинки для оформления\искусство\6d111cb9b223db509d995e83f66e4fa7_XL.jpg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472" y="1714488"/>
              <a:ext cx="4008442" cy="3607597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285720" y="4786322"/>
              <a:ext cx="5500726" cy="10001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0034" y="4857760"/>
              <a:ext cx="51435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Century Gothic" pitchFamily="34" charset="0"/>
                </a:rPr>
                <a:t>Уроки музыки и изобразительного искусства</a:t>
              </a:r>
              <a:endParaRPr lang="ru-RU" sz="2400" b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500562" y="928670"/>
            <a:ext cx="442912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00FF"/>
                </a:solidFill>
                <a:latin typeface="Century Gothic" pitchFamily="34" charset="0"/>
              </a:rPr>
              <a:t>Особенности: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00FF"/>
                </a:solidFill>
                <a:latin typeface="Century Gothic" pitchFamily="34" charset="0"/>
              </a:rPr>
              <a:t>«Несерьезность»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00FF"/>
                </a:solidFill>
                <a:latin typeface="Century Gothic" pitchFamily="34" charset="0"/>
              </a:rPr>
              <a:t>Отсутствие экзаменов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00FF"/>
                </a:solidFill>
                <a:latin typeface="Century Gothic" pitchFamily="34" charset="0"/>
              </a:rPr>
              <a:t>Необходимость способностей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b="1" dirty="0" smtClean="0">
                <a:solidFill>
                  <a:srgbClr val="0000FF"/>
                </a:solidFill>
                <a:latin typeface="Century Gothic" pitchFamily="34" charset="0"/>
              </a:rPr>
              <a:t>Отсутствие перспектив</a:t>
            </a:r>
            <a:endParaRPr lang="ru-RU" sz="24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57158" y="2071678"/>
            <a:ext cx="5500726" cy="4071966"/>
            <a:chOff x="285720" y="1714488"/>
            <a:chExt cx="5500726" cy="4071966"/>
          </a:xfrm>
        </p:grpSpPr>
        <p:pic>
          <p:nvPicPr>
            <p:cNvPr id="3" name="Picture 2" descr="I:\картинки для оформления\искусство\6d111cb9b223db509d995e83f66e4fa7_XL.jpg"/>
            <p:cNvPicPr>
              <a:picLocks noChangeAspect="1" noChangeArrowheads="1"/>
            </p:cNvPicPr>
            <p:nvPr/>
          </p:nvPicPr>
          <p:blipFill>
            <a:blip r:embed="rId2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1472" y="1714488"/>
              <a:ext cx="4008442" cy="3607597"/>
            </a:xfrm>
            <a:prstGeom prst="rect">
              <a:avLst/>
            </a:prstGeom>
            <a:noFill/>
          </p:spPr>
        </p:pic>
        <p:sp>
          <p:nvSpPr>
            <p:cNvPr id="4" name="Прямоугольник 3"/>
            <p:cNvSpPr/>
            <p:nvPr/>
          </p:nvSpPr>
          <p:spPr>
            <a:xfrm>
              <a:off x="285720" y="4786322"/>
              <a:ext cx="5500726" cy="1000132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00034" y="4857760"/>
              <a:ext cx="514353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FF0000"/>
                  </a:solidFill>
                  <a:latin typeface="Century Gothic" pitchFamily="34" charset="0"/>
                </a:rPr>
                <a:t>Уроки музыки и изобразительного искусства</a:t>
              </a:r>
              <a:endParaRPr lang="ru-RU" sz="2400" b="1" dirty="0">
                <a:solidFill>
                  <a:srgbClr val="FF0000"/>
                </a:solidFill>
                <a:latin typeface="Century Gothic" pitchFamily="34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857224" y="1142984"/>
            <a:ext cx="7643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  <a:latin typeface="Century Gothic" pitchFamily="34" charset="0"/>
              </a:rPr>
              <a:t>Что может противопоставить педагог?</a:t>
            </a:r>
            <a:endParaRPr lang="ru-RU" sz="28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00628" y="1857364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286248" y="1857364"/>
            <a:ext cx="442915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entury Gothic" pitchFamily="34" charset="0"/>
              </a:rPr>
              <a:t>Создать условия </a:t>
            </a: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entury Gothic" pitchFamily="34" charset="0"/>
              </a:rPr>
              <a:t>для формирования положительной мотивации к творческой деятельности</a:t>
            </a:r>
            <a:endParaRPr lang="ru-RU" sz="28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143240" y="2214554"/>
            <a:ext cx="57864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Степичев Петр Анатольевич</a:t>
            </a:r>
          </a:p>
          <a:p>
            <a:pPr indent="449263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кандидат педагогических наук,</a:t>
            </a:r>
          </a:p>
          <a:p>
            <a:pPr indent="449263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доцент кафедры </a:t>
            </a:r>
          </a:p>
          <a:p>
            <a:pPr indent="449263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английской филологии РГСУ, вице-президент </a:t>
            </a:r>
          </a:p>
          <a:p>
            <a:pPr indent="449263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Ассоциации учителей английского языка Москвы, финалист конкурса</a:t>
            </a:r>
          </a:p>
          <a:p>
            <a:pPr indent="449263"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«Учитель года Москвы 2012»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4" name="Picture 6" descr="DSC2250 - копия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1857364"/>
            <a:ext cx="2706368" cy="40719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1071546"/>
            <a:ext cx="7715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Century Gothic" pitchFamily="34" charset="0"/>
              </a:rPr>
              <a:t>Педагогика удивления</a:t>
            </a:r>
            <a:endParaRPr lang="ru-RU" sz="36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I:\картинки для оформления\искусство\Новый-рисунок1.png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071810"/>
            <a:ext cx="6788142" cy="357187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28596" y="785794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entury Gothic" pitchFamily="34" charset="0"/>
              </a:rPr>
              <a:t>УДИВЛЕНИЕ — интеллектуальная эмоция. Чувство удивления — результат восприятия, познания, понимания интересного явления, предмета, неожиданного открытия в них ранее неизвестного .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entury Gothic" pitchFamily="34" charset="0"/>
              </a:rPr>
              <a:t> Удивление  является 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entury Gothic" pitchFamily="34" charset="0"/>
              </a:rPr>
              <a:t>предпосылкой и мотивом познания.</a:t>
            </a:r>
            <a:endParaRPr lang="ru-RU" sz="24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071546"/>
            <a:ext cx="83582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Педагогика удивления – особое направление педагогики, описывающее систему методов и приемов обучения и воспитания, основанных на когнитивной эмоции удивления, и опирающееся на принципы </a:t>
            </a:r>
            <a:r>
              <a:rPr lang="ru-RU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природосообразности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, активности, </a:t>
            </a:r>
            <a:r>
              <a:rPr lang="ru-RU" sz="2400" b="1" i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проблемности</a:t>
            </a:r>
            <a:r>
              <a:rPr lang="ru-RU" sz="24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, свободы творчества.</a:t>
            </a:r>
          </a:p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Степичев П. А. Педагогика удивления: новая парадигма образования в 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XXI 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веке // </a:t>
            </a:r>
            <a:r>
              <a:rPr lang="cs-CZ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Paradigmata poznání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 . - 2015. - № 4.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entury Gothic" pitchFamily="34" charset="0"/>
            </a:endParaRPr>
          </a:p>
        </p:txBody>
      </p:sp>
      <p:pic>
        <p:nvPicPr>
          <p:cNvPr id="3" name="Picture 11" descr="quien-fue-aristoteles_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215074" y="3929066"/>
            <a:ext cx="2476498" cy="247649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4282" y="5572140"/>
            <a:ext cx="58579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Познание начинается с удивления </a:t>
            </a:r>
          </a:p>
          <a:p>
            <a:pPr algn="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  <a:cs typeface="Arial" pitchFamily="34" charset="0"/>
              </a:rPr>
              <a:t>  (Аристотель)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124260">
            <a:off x="4473667" y="4318892"/>
            <a:ext cx="3714776" cy="1938992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entury Gothic" pitchFamily="34" charset="0"/>
              </a:rPr>
              <a:t>Удивление собственными силами</a:t>
            </a:r>
          </a:p>
          <a:p>
            <a:pPr algn="ctr"/>
            <a:endParaRPr lang="ru-RU" sz="24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9477538">
            <a:off x="6029784" y="2517057"/>
            <a:ext cx="2286016" cy="156966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entury Gothic" pitchFamily="34" charset="0"/>
              </a:rPr>
              <a:t>Удивление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entury Gothic" pitchFamily="34" charset="0"/>
              </a:rPr>
              <a:t> методом</a:t>
            </a:r>
          </a:p>
          <a:p>
            <a:pPr algn="ctr"/>
            <a:endParaRPr lang="ru-RU" sz="24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328874">
            <a:off x="442731" y="3914822"/>
            <a:ext cx="3714776" cy="1938992"/>
          </a:xfrm>
          <a:prstGeom prst="rect">
            <a:avLst/>
          </a:prstGeom>
          <a:solidFill>
            <a:srgbClr val="FFFF9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entury Gothic" pitchFamily="34" charset="0"/>
              </a:rPr>
              <a:t>Удивление обучающей средой</a:t>
            </a:r>
          </a:p>
          <a:p>
            <a:pPr algn="ctr"/>
            <a:endParaRPr lang="ru-RU" sz="2400" b="1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pPr algn="ctr"/>
            <a:endParaRPr lang="ru-RU" sz="24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rot="2226174">
            <a:off x="784596" y="2188433"/>
            <a:ext cx="2571768" cy="1569660"/>
          </a:xfrm>
          <a:prstGeom prst="rect">
            <a:avLst/>
          </a:prstGeom>
          <a:solidFill>
            <a:srgbClr val="FFFF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entury Gothic" pitchFamily="34" charset="0"/>
              </a:rPr>
              <a:t>Удивление</a:t>
            </a:r>
          </a:p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entury Gothic" pitchFamily="34" charset="0"/>
              </a:rPr>
              <a:t> фактом</a:t>
            </a:r>
          </a:p>
          <a:p>
            <a:pPr algn="ctr"/>
            <a:endParaRPr lang="ru-RU" sz="24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8" name="Выгнутая влево стрелка 7"/>
          <p:cNvSpPr/>
          <p:nvPr/>
        </p:nvSpPr>
        <p:spPr>
          <a:xfrm rot="19191387">
            <a:off x="5101121" y="2409526"/>
            <a:ext cx="727707" cy="1907334"/>
          </a:xfrm>
          <a:prstGeom prst="curved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 rot="20509685">
            <a:off x="4792211" y="2488558"/>
            <a:ext cx="774973" cy="2452391"/>
          </a:xfrm>
          <a:prstGeom prst="curvedRightArrow">
            <a:avLst>
              <a:gd name="adj1" fmla="val 25000"/>
              <a:gd name="adj2" fmla="val 50000"/>
              <a:gd name="adj3" fmla="val 52209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1172262" flipH="1">
            <a:off x="3555044" y="2486801"/>
            <a:ext cx="794015" cy="2599451"/>
          </a:xfrm>
          <a:prstGeom prst="curvedRightArrow">
            <a:avLst>
              <a:gd name="adj1" fmla="val 25000"/>
              <a:gd name="adj2" fmla="val 50000"/>
              <a:gd name="adj3" fmla="val 52209"/>
            </a:avLst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 rot="2236397" flipH="1">
            <a:off x="3298721" y="2426486"/>
            <a:ext cx="635378" cy="1907334"/>
          </a:xfrm>
          <a:prstGeom prst="curved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6050" y="928670"/>
            <a:ext cx="3786214" cy="1815882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0000FF"/>
              </a:solidFill>
              <a:latin typeface="Century Gothic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0000FF"/>
                </a:solidFill>
                <a:latin typeface="Century Gothic" pitchFamily="34" charset="0"/>
              </a:rPr>
              <a:t>Источники удивления</a:t>
            </a:r>
          </a:p>
          <a:p>
            <a:pPr algn="ctr"/>
            <a:endParaRPr lang="ru-RU" sz="28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71604" y="1142984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Century Gothic" pitchFamily="34" charset="0"/>
              </a:rPr>
              <a:t>Удивление фактом </a:t>
            </a:r>
            <a:endParaRPr lang="ru-RU" sz="36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5143512"/>
            <a:ext cx="8286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entury Gothic" pitchFamily="34" charset="0"/>
              </a:rPr>
              <a:t>Любая область знания, учебная дисциплина или школьный предмет может быть подан как совокупность интересных фактов.</a:t>
            </a:r>
            <a:endParaRPr lang="ru-RU" sz="24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pic>
        <p:nvPicPr>
          <p:cNvPr id="3073" name="Picture 1" descr="I:\картинки для оформления\искусство\96936_html_54b345f1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1785926"/>
            <a:ext cx="5845181" cy="329053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0166" y="1357298"/>
            <a:ext cx="5929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Century Gothic" pitchFamily="34" charset="0"/>
              </a:rPr>
              <a:t>Удивление методом </a:t>
            </a:r>
            <a:endParaRPr lang="ru-RU" sz="36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2214554"/>
            <a:ext cx="550072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latin typeface="Century Gothic" pitchFamily="34" charset="0"/>
              </a:rPr>
              <a:t>То, как учитель представляет материал, его методический инструментарий и используемые педагогические технологии могут удивление, даже если преподаваемые факты или область знаний сама по себе не обладает большим потенциалом для эмоционального восприятия со стороны обучающихся</a:t>
            </a:r>
            <a:endParaRPr lang="ru-RU" sz="2400" b="1" dirty="0">
              <a:solidFill>
                <a:srgbClr val="0000FF"/>
              </a:solidFill>
              <a:latin typeface="Century Gothic" pitchFamily="34" charset="0"/>
            </a:endParaRPr>
          </a:p>
        </p:txBody>
      </p:sp>
      <p:pic>
        <p:nvPicPr>
          <p:cNvPr id="2049" name="Picture 1" descr="I:\картинки для оформления\искусство\1_html_m1f7d218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6042" y="1357298"/>
            <a:ext cx="5057958" cy="4181489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317</Words>
  <PresentationFormat>Экран (4:3)</PresentationFormat>
  <Paragraphs>53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21</cp:revision>
  <dcterms:created xsi:type="dcterms:W3CDTF">2016-03-31T17:12:46Z</dcterms:created>
  <dcterms:modified xsi:type="dcterms:W3CDTF">2016-11-02T19:12:56Z</dcterms:modified>
</cp:coreProperties>
</file>