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84" r:id="rId5"/>
    <p:sldId id="286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5" r:id="rId22"/>
    <p:sldId id="275" r:id="rId23"/>
    <p:sldId id="276" r:id="rId24"/>
    <p:sldId id="277" r:id="rId25"/>
    <p:sldId id="278" r:id="rId26"/>
    <p:sldId id="280" r:id="rId27"/>
    <p:sldId id="279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DAA600"/>
    <a:srgbClr val="FF6600"/>
    <a:srgbClr val="FF3300"/>
    <a:srgbClr val="FFCC00"/>
    <a:srgbClr val="00CC00"/>
    <a:srgbClr val="006699"/>
    <a:srgbClr val="66CCFF"/>
    <a:srgbClr val="99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1875000000000028"/>
          <c:y val="0.34176574803149606"/>
          <c:w val="0.61684891732283653"/>
          <c:h val="0.623859251968505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explosion val="4"/>
          <c:dPt>
            <c:idx val="0"/>
            <c:spPr>
              <a:solidFill>
                <a:srgbClr val="FFFF66"/>
              </a:solidFill>
            </c:spPr>
          </c:dPt>
          <c:dPt>
            <c:idx val="1"/>
            <c:explosion val="8"/>
          </c:dPt>
          <c:dPt>
            <c:idx val="2"/>
            <c:spPr>
              <a:solidFill>
                <a:srgbClr val="FF6600"/>
              </a:solidFill>
            </c:spPr>
          </c:dPt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4.0000000000000077E-2</c:v>
                </c:pt>
                <c:pt idx="1">
                  <c:v>0.52</c:v>
                </c:pt>
                <c:pt idx="2">
                  <c:v>0.4400000000000005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explosion val="5"/>
          <c:dPt>
            <c:idx val="0"/>
            <c:spPr>
              <a:solidFill>
                <a:srgbClr val="FF6600"/>
              </a:solidFill>
            </c:spPr>
          </c:dPt>
          <c:dPt>
            <c:idx val="1"/>
            <c:spPr>
              <a:solidFill>
                <a:srgbClr val="FFFF66"/>
              </a:solidFill>
            </c:spPr>
          </c:dPt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</c:v>
                </c:pt>
                <c:pt idx="1">
                  <c:v>0.15000000000000024</c:v>
                </c:pt>
                <c:pt idx="2">
                  <c:v>0.65000000000000124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2565416017508468"/>
          <c:y val="0.17587092755955175"/>
          <c:w val="0.81502322458257181"/>
          <c:h val="0.786499043805270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00"/>
            </a:solidFill>
          </c:spPr>
          <c:explosion val="31"/>
          <c:dPt>
            <c:idx val="0"/>
            <c:explosion val="7"/>
          </c:dPt>
          <c:dPt>
            <c:idx val="1"/>
            <c:explosion val="11"/>
            <c:spPr>
              <a:solidFill>
                <a:srgbClr val="FF6600"/>
              </a:solidFill>
            </c:spPr>
          </c:dPt>
          <c:dPt>
            <c:idx val="2"/>
            <c:explosion val="12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8.0000000000000043E-2</c:v>
                </c:pt>
                <c:pt idx="1">
                  <c:v>0.67000000000000093</c:v>
                </c:pt>
                <c:pt idx="2" formatCode="General">
                  <c:v>1.4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3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6600"/>
              </a:solidFill>
            </c:spPr>
          </c:dPt>
          <c:dPt>
            <c:idx val="2"/>
            <c:explosion val="6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3.0000000000000002E-2</c:v>
                </c:pt>
                <c:pt idx="1">
                  <c:v>0.53</c:v>
                </c:pt>
                <c:pt idx="2">
                  <c:v>0.42000000000000032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explosion val="0"/>
            <c:spPr>
              <a:solidFill>
                <a:srgbClr val="FFFF66"/>
              </a:solidFill>
            </c:spPr>
          </c:dPt>
          <c:dPt>
            <c:idx val="1"/>
            <c:spPr>
              <a:solidFill>
                <a:srgbClr val="FF6600"/>
              </a:solidFill>
            </c:spPr>
          </c:dPt>
          <c:dPt>
            <c:idx val="2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3200" b="1" dirty="0" smtClean="0">
                        <a:solidFill>
                          <a:schemeClr val="bg1"/>
                        </a:solidFill>
                        <a:latin typeface="Century Gothic" pitchFamily="34" charset="0"/>
                      </a:rPr>
                      <a:t>54%</a:t>
                    </a:r>
                    <a:endParaRPr lang="en-US" sz="3200" b="1" dirty="0">
                      <a:solidFill>
                        <a:schemeClr val="bg1"/>
                      </a:solidFill>
                      <a:latin typeface="Century Gothic" pitchFamily="34" charset="0"/>
                    </a:endParaRP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</c:v>
                </c:pt>
                <c:pt idx="1">
                  <c:v>0.54</c:v>
                </c:pt>
                <c:pt idx="2" formatCode="General">
                  <c:v>1.4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8779448245023603E-2"/>
          <c:y val="0"/>
          <c:w val="0.95868521386094863"/>
          <c:h val="0.949071490394095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explosion val="12"/>
            <c:spPr>
              <a:solidFill>
                <a:srgbClr val="FF6600"/>
              </a:solidFill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0.34</c:v>
                </c:pt>
                <c:pt idx="1">
                  <c:v>0.66000000000000092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0.54029</cdr:x>
      <cdr:y>0.28961</cdr:y>
    </cdr:from>
    <cdr:to>
      <cdr:x>0.71091</cdr:x>
      <cdr:y>0.46783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14644" y="928694"/>
          <a:ext cx="857256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0.52607</cdr:x>
      <cdr:y>0.22277</cdr:y>
    </cdr:from>
    <cdr:to>
      <cdr:x>0.65403</cdr:x>
      <cdr:y>0.33416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43206" y="714380"/>
          <a:ext cx="642942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0.51185</cdr:x>
      <cdr:y>0.26733</cdr:y>
    </cdr:from>
    <cdr:to>
      <cdr:x>0.65403</cdr:x>
      <cdr:y>0.35644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71768" y="857256"/>
          <a:ext cx="71438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0.30488</cdr:x>
      <cdr:y>0.50093</cdr:y>
    </cdr:from>
    <cdr:to>
      <cdr:x>0.46342</cdr:x>
      <cdr:y>0.63451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85950" y="2143140"/>
          <a:ext cx="928694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44%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0.63415</cdr:x>
      <cdr:y>0.50093</cdr:y>
    </cdr:from>
    <cdr:to>
      <cdr:x>0.82927</cdr:x>
      <cdr:y>0.63451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714776" y="2143140"/>
          <a:ext cx="1143008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52%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0.5</cdr:x>
      <cdr:y>0.35065</cdr:y>
    </cdr:from>
    <cdr:to>
      <cdr:x>0.64634</cdr:x>
      <cdr:y>0.43414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928958" y="1500198"/>
          <a:ext cx="85725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4%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0.16305</cdr:x>
      <cdr:y>0.31188</cdr:y>
    </cdr:from>
    <cdr:to>
      <cdr:x>0.42392</cdr:x>
      <cdr:y>0.4901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0" y="1000132"/>
          <a:ext cx="1143008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65%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0.73913</cdr:x>
      <cdr:y>0.33416</cdr:y>
    </cdr:from>
    <cdr:to>
      <cdr:x>1</cdr:x>
      <cdr:y>0.51238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500462" y="1071570"/>
          <a:ext cx="1143008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15%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0.55436</cdr:x>
      <cdr:y>0.04455</cdr:y>
    </cdr:from>
    <cdr:to>
      <cdr:x>0.81523</cdr:x>
      <cdr:y>0.22277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428892" y="142876"/>
          <a:ext cx="1143008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20%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0.11932</cdr:x>
      <cdr:y>0.35493</cdr:y>
    </cdr:from>
    <cdr:to>
      <cdr:x>0.34091</cdr:x>
      <cdr:y>0.5831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0066" y="1000132"/>
          <a:ext cx="928694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67%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0.68182</cdr:x>
      <cdr:y>0.27887</cdr:y>
    </cdr:from>
    <cdr:to>
      <cdr:x>0.90341</cdr:x>
      <cdr:y>0.50704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57520" y="785818"/>
          <a:ext cx="928694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25%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0.47826</cdr:x>
      <cdr:y>0.20755</cdr:y>
    </cdr:from>
    <cdr:to>
      <cdr:x>0.64872</cdr:x>
      <cdr:y>0.38501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357454" y="785818"/>
          <a:ext cx="840213" cy="671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8%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0.23188</cdr:x>
      <cdr:y>0.09434</cdr:y>
    </cdr:from>
    <cdr:to>
      <cdr:x>0.81159</cdr:x>
      <cdr:y>0.21627</cdr:y>
    </cdr:to>
    <cdr:sp macro="" textlink="">
      <cdr:nvSpPr>
        <cdr:cNvPr id="5" name="TextBox 10"/>
        <cdr:cNvSpPr txBox="1"/>
      </cdr:nvSpPr>
      <cdr:spPr>
        <a:xfrm xmlns:a="http://schemas.openxmlformats.org/drawingml/2006/main">
          <a:off x="1143008" y="357190"/>
          <a:ext cx="285752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2400" dirty="0" smtClean="0">
              <a:solidFill>
                <a:srgbClr val="0000FF"/>
              </a:solidFill>
              <a:latin typeface="Century Gothic" pitchFamily="34" charset="0"/>
            </a:rPr>
            <a:t>Сентябрь 2013 г.</a:t>
          </a:r>
          <a:endParaRPr lang="ru-RU" sz="2400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</cdr:x>
      <cdr:y>0.23754</cdr:y>
    </cdr:from>
    <cdr:to>
      <cdr:x>0.36667</cdr:x>
      <cdr:y>0.50147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2942" y="642942"/>
          <a:ext cx="928694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42%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0.6</cdr:x>
      <cdr:y>0.31672</cdr:y>
    </cdr:from>
    <cdr:to>
      <cdr:x>0.88334</cdr:x>
      <cdr:y>0.55426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71768" y="857256"/>
          <a:ext cx="1214446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53%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0.46667</cdr:x>
      <cdr:y>0</cdr:y>
    </cdr:from>
    <cdr:to>
      <cdr:x>0.68334</cdr:x>
      <cdr:y>0.21115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00264" y="-71438"/>
          <a:ext cx="928694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3%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0.09494</cdr:x>
      <cdr:y>0.2774</cdr:y>
    </cdr:from>
    <cdr:to>
      <cdr:x>0.41772</cdr:x>
      <cdr:y>0.58562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7190" y="642942"/>
          <a:ext cx="1214446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54%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0.66456</cdr:x>
      <cdr:y>0.21575</cdr:y>
    </cdr:from>
    <cdr:to>
      <cdr:x>0.93038</cdr:x>
      <cdr:y>0.46233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00330" y="500066"/>
          <a:ext cx="1000132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26%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  <cdr:relSizeAnchor xmlns:cdr="http://schemas.openxmlformats.org/drawingml/2006/chartDrawing">
    <cdr:from>
      <cdr:x>0.49367</cdr:x>
      <cdr:y>0</cdr:y>
    </cdr:from>
    <cdr:to>
      <cdr:x>0.75949</cdr:x>
      <cdr:y>0.24658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57388" y="0"/>
          <a:ext cx="1000132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FF"/>
              </a:solidFill>
              <a:latin typeface="Century Gothic" pitchFamily="34" charset="0"/>
            </a:rPr>
            <a:t>20%</a:t>
          </a:r>
          <a:endParaRPr lang="ru-RU" sz="2800" b="1" dirty="0">
            <a:solidFill>
              <a:srgbClr val="0000FF"/>
            </a:solidFill>
            <a:latin typeface="Century Gothic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4572008"/>
            <a:ext cx="7429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Кавалерова Елена Александровна</a:t>
            </a:r>
            <a:endParaRPr lang="ru-RU" sz="2000" b="1" dirty="0" smtClean="0">
              <a:solidFill>
                <a:srgbClr val="0000FF"/>
              </a:solidFill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учитель изобразительного искусства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МБОУ «Хиславичская СШ»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000108"/>
            <a:ext cx="8572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Формирование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 положительной мотивации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подростков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к творческой деятельности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 на уроках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изобразительного искусства через создание ситуации успеха</a:t>
            </a:r>
            <a:endParaRPr lang="ru-RU" sz="3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1071546"/>
            <a:ext cx="8143932" cy="4572032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1472" y="1500174"/>
            <a:ext cx="8143932" cy="249299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Century Gothic" pitchFamily="34" charset="0"/>
              </a:rPr>
              <a:t>«Скажи мне – и я забуду,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Century Gothic" pitchFamily="34" charset="0"/>
              </a:rPr>
              <a:t>Покажи мне – и я запомню,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Century Gothic" pitchFamily="34" charset="0"/>
              </a:rPr>
              <a:t>Дай мне действовать самому-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Century Gothic" pitchFamily="34" charset="0"/>
              </a:rPr>
              <a:t> и я научусь»</a:t>
            </a:r>
          </a:p>
          <a:p>
            <a:pPr algn="r"/>
            <a:r>
              <a:rPr lang="ru-RU" sz="2800" b="1" dirty="0" smtClean="0">
                <a:solidFill>
                  <a:srgbClr val="0000FF"/>
                </a:solidFill>
                <a:latin typeface="Century Gothic" pitchFamily="34" charset="0"/>
              </a:rPr>
              <a:t>Конфуций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8662" y="4071942"/>
            <a:ext cx="7572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entury Gothic" pitchFamily="34" charset="0"/>
              </a:rPr>
              <a:t>… заставь меня чувствовать -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entury Gothic" pitchFamily="34" charset="0"/>
              </a:rPr>
              <a:t>и я изменюсь! </a:t>
            </a:r>
          </a:p>
          <a:p>
            <a:endParaRPr lang="ru-RU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Lenovo\Desktop\учитель года\фото\P1390403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3947" t="14035" r="2632" b="3509"/>
          <a:stretch>
            <a:fillRect/>
          </a:stretch>
        </p:blipFill>
        <p:spPr bwMode="auto">
          <a:xfrm>
            <a:off x="2428860" y="785794"/>
            <a:ext cx="6127329" cy="4206345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357158" y="5072074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Урок с использованием мультимедийного оборудования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трелка вниз 34"/>
          <p:cNvSpPr/>
          <p:nvPr/>
        </p:nvSpPr>
        <p:spPr>
          <a:xfrm>
            <a:off x="3143240" y="2428868"/>
            <a:ext cx="214314" cy="8572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1857356" y="2357430"/>
            <a:ext cx="214314" cy="100013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714348" y="2285992"/>
            <a:ext cx="214314" cy="6429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857752" y="3071810"/>
            <a:ext cx="4000528" cy="2786082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 descr="C:\Users\Lenovo\Desktop\учитель года\материалы к урокам\крестьянская кук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4714884"/>
            <a:ext cx="1240481" cy="930361"/>
          </a:xfrm>
          <a:prstGeom prst="rect">
            <a:avLst/>
          </a:prstGeom>
          <a:noFill/>
        </p:spPr>
      </p:pic>
      <p:pic>
        <p:nvPicPr>
          <p:cNvPr id="1034" name="Picture 10" descr="C:\Users\Lenovo\Desktop\учитель года\материалы к урокам\синие цветы гжел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643446"/>
            <a:ext cx="1275414" cy="956561"/>
          </a:xfrm>
          <a:prstGeom prst="rect">
            <a:avLst/>
          </a:prstGeom>
          <a:noFill/>
        </p:spPr>
      </p:pic>
      <p:pic>
        <p:nvPicPr>
          <p:cNvPr id="1032" name="Picture 8" descr="C:\Users\Lenovo\Desktop\учитель года\материалы к урокам\понятие форм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643314"/>
            <a:ext cx="1297782" cy="97333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143636" y="1214422"/>
            <a:ext cx="2643206" cy="71438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43636" y="2214554"/>
            <a:ext cx="2643206" cy="71438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1071546"/>
            <a:ext cx="2928958" cy="1357322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 descr="C:\Users\Lenovo\Desktop\учитель года\материалы к урокам\мезеньская роспис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3714752"/>
            <a:ext cx="1238259" cy="92869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643570" y="3143248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презентации 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6512" y="1285860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фонотека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3636" y="2285992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видеотека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472" y="928670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дидактические материалы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86050" y="3357562"/>
            <a:ext cx="1000132" cy="2786082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571604" y="3429000"/>
            <a:ext cx="1000132" cy="2714644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85720" y="3000372"/>
            <a:ext cx="1000132" cy="3143272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000364" y="3500438"/>
            <a:ext cx="553998" cy="25717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«подсказки»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3042" y="3357562"/>
            <a:ext cx="923330" cy="271464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опорные рисунки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5720" y="3000372"/>
            <a:ext cx="923330" cy="30718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художественный конструктор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7" name="Выгнутая влево стрелка 26"/>
          <p:cNvSpPr/>
          <p:nvPr/>
        </p:nvSpPr>
        <p:spPr>
          <a:xfrm rot="18488054">
            <a:off x="5376223" y="813198"/>
            <a:ext cx="461603" cy="1179495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rot="19647835">
            <a:off x="5193311" y="834614"/>
            <a:ext cx="475565" cy="1917913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Выгнутая влево стрелка 28"/>
          <p:cNvSpPr/>
          <p:nvPr/>
        </p:nvSpPr>
        <p:spPr>
          <a:xfrm rot="532552">
            <a:off x="4305638" y="611775"/>
            <a:ext cx="720593" cy="2845235"/>
          </a:xfrm>
          <a:prstGeom prst="curvedRightArrow">
            <a:avLst>
              <a:gd name="adj1" fmla="val 25000"/>
              <a:gd name="adj2" fmla="val 50000"/>
              <a:gd name="adj3" fmla="val 284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Выгнутая вправо стрелка 29"/>
          <p:cNvSpPr/>
          <p:nvPr/>
        </p:nvSpPr>
        <p:spPr>
          <a:xfrm rot="2432920">
            <a:off x="4013168" y="690275"/>
            <a:ext cx="545210" cy="1676467"/>
          </a:xfrm>
          <a:prstGeom prst="curvedLeftArrow">
            <a:avLst>
              <a:gd name="adj1" fmla="val 25000"/>
              <a:gd name="adj2" fmla="val 48352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7554" y="428604"/>
            <a:ext cx="5500726" cy="52322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Цифровые ресурсы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76" y="285728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«Подсказки»</a:t>
            </a:r>
            <a:endParaRPr lang="ru-RU" sz="3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050" name="Picture 2" descr="C:\Users\Lenovo\Desktop\учитель года\материалы к урокам\подсказки\img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04765">
            <a:off x="6830759" y="1708271"/>
            <a:ext cx="1602762" cy="22057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2051" name="Picture 3" descr="C:\Users\Lenovo\Desktop\учитель года\материалы к урокам\подсказки\img094.jpg"/>
          <p:cNvPicPr>
            <a:picLocks noChangeAspect="1" noChangeArrowheads="1"/>
          </p:cNvPicPr>
          <p:nvPr/>
        </p:nvPicPr>
        <p:blipFill>
          <a:blip r:embed="rId3" cstate="print"/>
          <a:srcRect t="51336" r="65625"/>
          <a:stretch>
            <a:fillRect/>
          </a:stretch>
        </p:blipFill>
        <p:spPr bwMode="auto">
          <a:xfrm>
            <a:off x="5929322" y="1214422"/>
            <a:ext cx="1336475" cy="260387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2052" name="Picture 4" descr="C:\Users\Lenovo\Desktop\учитель года\материалы к урокам\подсказки\img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57277">
            <a:off x="4386862" y="1629173"/>
            <a:ext cx="1597217" cy="21981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2053" name="Picture 5" descr="C:\Users\Lenovo\Desktop\учитель года\материалы к урокам\подсказки\img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09642" y="3277176"/>
            <a:ext cx="1946378" cy="267865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2054" name="Picture 6" descr="C:\Users\Lenovo\Desktop\учитель года\для сайта\DSC011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643314"/>
            <a:ext cx="3581404" cy="268605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/>
          <p:cNvSpPr txBox="1"/>
          <p:nvPr/>
        </p:nvSpPr>
        <p:spPr>
          <a:xfrm>
            <a:off x="500034" y="1000108"/>
            <a:ext cx="3500462" cy="235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В тетрадях выполняются рисунки-подсказки по основам изобразительной грамоты (6-7 класс)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744" y="428604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Опорные рисунки</a:t>
            </a:r>
            <a:endParaRPr lang="ru-RU" sz="3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3074" name="Picture 2" descr="C:\Users\Lenovo\Desktop\учитель года\материалы к урокам\подсказки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2533642" cy="8220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3075" name="Picture 3" descr="C:\Users\Lenovo\Desktop\для метсис\img093.jpg"/>
          <p:cNvPicPr>
            <a:picLocks noChangeAspect="1" noChangeArrowheads="1"/>
          </p:cNvPicPr>
          <p:nvPr/>
        </p:nvPicPr>
        <p:blipFill>
          <a:blip r:embed="rId3" cstate="print"/>
          <a:srcRect b="18663"/>
          <a:stretch>
            <a:fillRect/>
          </a:stretch>
        </p:blipFill>
        <p:spPr bwMode="auto">
          <a:xfrm>
            <a:off x="500034" y="2357430"/>
            <a:ext cx="2643206" cy="307183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5" name="Рисунок 4" descr="H:\уроки ИЗО\5кл\изба\внутренний мир избы\печк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214422"/>
            <a:ext cx="3286148" cy="17859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76" name="Picture 4" descr="C:\Users\Lenovo\Desktop\для метсис\фото\DSC01137.JPG"/>
          <p:cNvPicPr>
            <a:picLocks noChangeAspect="1" noChangeArrowheads="1"/>
          </p:cNvPicPr>
          <p:nvPr/>
        </p:nvPicPr>
        <p:blipFill>
          <a:blip r:embed="rId5" cstate="print">
            <a:lum bright="30000" contrast="20000"/>
          </a:blip>
          <a:srcRect l="2531" t="12025" r="7278" b="8860"/>
          <a:stretch>
            <a:fillRect/>
          </a:stretch>
        </p:blipFill>
        <p:spPr bwMode="auto">
          <a:xfrm>
            <a:off x="5643570" y="3571876"/>
            <a:ext cx="3068977" cy="20190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3077" name="Picture 5" descr="C:\Users\Lenovo\Desktop\для метсис\фото\DSC01165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 l="2373" t="3165" r="316" b="11392"/>
          <a:stretch>
            <a:fillRect/>
          </a:stretch>
        </p:blipFill>
        <p:spPr bwMode="auto">
          <a:xfrm>
            <a:off x="3500430" y="3143248"/>
            <a:ext cx="2928958" cy="19288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5720" y="5500702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Хохлома.  Внутренний мир русской избы.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5 класс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3306" y="428604"/>
            <a:ext cx="4714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Художественный конструктор</a:t>
            </a:r>
            <a:endParaRPr lang="ru-RU" sz="3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098" name="Picture 2" descr="C:\Users\Lenovo\Desktop\для метсис\фото\DSC01136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l="3718" t="8860" r="1345" b="2531"/>
          <a:stretch>
            <a:fillRect/>
          </a:stretch>
        </p:blipFill>
        <p:spPr bwMode="auto">
          <a:xfrm>
            <a:off x="4357686" y="1500174"/>
            <a:ext cx="4388334" cy="3071834"/>
          </a:xfrm>
          <a:prstGeom prst="rect">
            <a:avLst/>
          </a:prstGeom>
          <a:noFill/>
        </p:spPr>
      </p:pic>
      <p:pic>
        <p:nvPicPr>
          <p:cNvPr id="4099" name="Picture 3" descr="C:\Users\Lenovo\Desktop\учитель года\материалы к урокам\подсказки\img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14422"/>
            <a:ext cx="3500462" cy="48174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14810" y="4714884"/>
            <a:ext cx="4572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Жостовская роспись. 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5 класс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Групповая работа</a:t>
            </a:r>
            <a:endParaRPr lang="ru-RU" sz="16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\Desktop\учитель года\для сайта\DSC01121.JPG"/>
          <p:cNvPicPr>
            <a:picLocks noChangeAspect="1" noChangeArrowheads="1"/>
          </p:cNvPicPr>
          <p:nvPr/>
        </p:nvPicPr>
        <p:blipFill>
          <a:blip r:embed="rId2" cstate="print"/>
          <a:srcRect l="10838" r="14531" b="10443"/>
          <a:stretch>
            <a:fillRect/>
          </a:stretch>
        </p:blipFill>
        <p:spPr bwMode="auto">
          <a:xfrm>
            <a:off x="642910" y="1357298"/>
            <a:ext cx="5000660" cy="450059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3857620" y="428604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Педагогический рисунок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9322" y="2071678"/>
            <a:ext cx="264320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удивление</a:t>
            </a:r>
          </a:p>
          <a:p>
            <a:endParaRPr lang="ru-RU" sz="2000" b="1" dirty="0" smtClean="0">
              <a:solidFill>
                <a:srgbClr val="0000FF"/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восторг</a:t>
            </a:r>
          </a:p>
          <a:p>
            <a:endParaRPr lang="ru-RU" sz="2400" b="1" dirty="0" smtClean="0">
              <a:solidFill>
                <a:srgbClr val="0000FF"/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осознание возможности</a:t>
            </a:r>
          </a:p>
          <a:p>
            <a:endParaRPr lang="ru-RU" sz="2400" b="1" dirty="0" smtClean="0">
              <a:solidFill>
                <a:srgbClr val="0000FF"/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желание научиться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6116" y="428604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Метод проектов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146" name="Picture 2" descr="C:\Users\Lenovo\Desktop\для метсис\фото\DSC01156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785918" y="1000108"/>
            <a:ext cx="6096043" cy="45720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571472" y="5929330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Результаты проектов.  5 класс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pic>
        <p:nvPicPr>
          <p:cNvPr id="6147" name="Picture 3" descr="C:\Users\Lenovo\Desktop\для метсис\фото\DSC01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928670"/>
            <a:ext cx="6381795" cy="478634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929330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Результаты проектов 7 класс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pic>
        <p:nvPicPr>
          <p:cNvPr id="3" name="Picture 5" descr="C:\Users\Lenovo\Desktop\для метсис\фото\DSC01140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3718" t="7278"/>
          <a:stretch>
            <a:fillRect/>
          </a:stretch>
        </p:blipFill>
        <p:spPr bwMode="auto">
          <a:xfrm>
            <a:off x="1357290" y="1000108"/>
            <a:ext cx="6785061" cy="49006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4" descr="C:\Users\Lenovo\Desktop\для метсис\фото\DSC01141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1109"/>
          <a:stretch>
            <a:fillRect/>
          </a:stretch>
        </p:blipFill>
        <p:spPr bwMode="auto">
          <a:xfrm>
            <a:off x="1428728" y="785794"/>
            <a:ext cx="6593572" cy="50006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esktop\для метсис\фото\DSC01144.JPG"/>
          <p:cNvPicPr>
            <a:picLocks noChangeAspect="1" noChangeArrowheads="1"/>
          </p:cNvPicPr>
          <p:nvPr/>
        </p:nvPicPr>
        <p:blipFill>
          <a:blip r:embed="rId2" cstate="print"/>
          <a:srcRect l="10838" r="13212" b="2532"/>
          <a:stretch>
            <a:fillRect/>
          </a:stretch>
        </p:blipFill>
        <p:spPr bwMode="auto">
          <a:xfrm>
            <a:off x="500034" y="1071546"/>
            <a:ext cx="5314248" cy="51149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2285984" y="285728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Формы организации деятельности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60" y="2143116"/>
            <a:ext cx="2928958" cy="2236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индивидуально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в паре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в группе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коллективно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enovo\Desktop\для метсис\3281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6748484" cy="49739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00298" y="428604"/>
            <a:ext cx="64294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«Живет лишь тот, кто творит»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Ромен Ролан, французский прозаик </a:t>
            </a:r>
            <a:endParaRPr lang="ru-RU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9256" y="5786454"/>
            <a:ext cx="1214446" cy="1428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86380" y="3071810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Пирамида потребностей 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А. Маслоу</a:t>
            </a: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7" name="Picture 3" descr="C:\Users\Lenovo\Desktop\для метсис\328143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16" r="32251" b="62658"/>
          <a:stretch>
            <a:fillRect/>
          </a:stretch>
        </p:blipFill>
        <p:spPr bwMode="auto">
          <a:xfrm>
            <a:off x="2357422" y="1142984"/>
            <a:ext cx="2357454" cy="1857388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678" y="357166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ОДО «Дизайн»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8196" name="Picture 4" descr="C:\Users\Lenovo\Desktop\для метсис\фото\DSC01171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500034" y="3714752"/>
            <a:ext cx="3581404" cy="268605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195" name="Picture 3" descr="C:\Users\Lenovo\Desktop\для метсис\фото\DSC01172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11231" t="27454" r="5158" b="12009"/>
          <a:stretch>
            <a:fillRect/>
          </a:stretch>
        </p:blipFill>
        <p:spPr bwMode="auto">
          <a:xfrm>
            <a:off x="3000364" y="2357430"/>
            <a:ext cx="5919954" cy="32147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4286248" y="1285860"/>
            <a:ext cx="435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Роспись в коридоре школы…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pic>
        <p:nvPicPr>
          <p:cNvPr id="8194" name="Picture 2" descr="C:\Users\Lenovo\Desktop\учитель года\вернисаж\Фото-0001.jpg"/>
          <p:cNvPicPr>
            <a:picLocks noChangeAspect="1" noChangeArrowheads="1"/>
          </p:cNvPicPr>
          <p:nvPr/>
        </p:nvPicPr>
        <p:blipFill>
          <a:blip r:embed="rId4" cstate="print"/>
          <a:srcRect l="1613" t="5357"/>
          <a:stretch>
            <a:fillRect/>
          </a:stretch>
        </p:blipFill>
        <p:spPr bwMode="auto">
          <a:xfrm>
            <a:off x="571472" y="571480"/>
            <a:ext cx="3486162" cy="30289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учитель года\фото\P1000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285860"/>
            <a:ext cx="5810291" cy="435771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J:\школа\Фото-0032.jpg"/>
          <p:cNvPicPr>
            <a:picLocks noChangeAspect="1" noChangeArrowheads="1"/>
          </p:cNvPicPr>
          <p:nvPr/>
        </p:nvPicPr>
        <p:blipFill>
          <a:blip r:embed="rId3"/>
          <a:srcRect l="25830" t="31826" r="28782" b="8671"/>
          <a:stretch>
            <a:fillRect/>
          </a:stretch>
        </p:blipFill>
        <p:spPr bwMode="auto">
          <a:xfrm>
            <a:off x="428596" y="3143248"/>
            <a:ext cx="3143272" cy="314675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2071670" y="428604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… декорации и театральные костюмы…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76" y="214290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ОДО «Дизайн»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9221" name="Picture 5" descr="C:\Users\Lenovo\Desktop\учитель года\вернисаж\P9190049.JPG"/>
          <p:cNvPicPr>
            <a:picLocks noChangeAspect="1" noChangeArrowheads="1"/>
          </p:cNvPicPr>
          <p:nvPr/>
        </p:nvPicPr>
        <p:blipFill>
          <a:blip r:embed="rId2" cstate="print"/>
          <a:srcRect l="6415" r="5325" b="4545"/>
          <a:stretch>
            <a:fillRect/>
          </a:stretch>
        </p:blipFill>
        <p:spPr bwMode="auto">
          <a:xfrm>
            <a:off x="1500166" y="1071546"/>
            <a:ext cx="6357982" cy="44505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222" name="Picture 6" descr="C:\Users\Lenovo\Desktop\учитель года\вернисаж\Фото-0003_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3333" t="9573" r="1111" b="4273"/>
          <a:stretch>
            <a:fillRect/>
          </a:stretch>
        </p:blipFill>
        <p:spPr bwMode="auto">
          <a:xfrm>
            <a:off x="1428728" y="1071546"/>
            <a:ext cx="6286544" cy="460525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928662" y="5857892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…панно-календарь</a:t>
            </a:r>
            <a:endParaRPr lang="ru-RU" sz="2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pic>
        <p:nvPicPr>
          <p:cNvPr id="9220" name="Picture 4" descr="C:\Users\Lenovo\Desktop\учитель года\фото\DSC01129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17958" t="24683" r="8465" b="5696"/>
          <a:stretch>
            <a:fillRect/>
          </a:stretch>
        </p:blipFill>
        <p:spPr bwMode="auto">
          <a:xfrm>
            <a:off x="1428728" y="1071546"/>
            <a:ext cx="6442409" cy="45720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Lenovo\Desktop\учитель года\для сайта\DSC01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357298"/>
            <a:ext cx="6072230" cy="44079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44" name="Picture 4" descr="C:\Users\Lenovo\Desktop\учитель года\для сайта\DSC01130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4398" t="13607" r="15585" b="19937"/>
          <a:stretch>
            <a:fillRect/>
          </a:stretch>
        </p:blipFill>
        <p:spPr bwMode="auto">
          <a:xfrm>
            <a:off x="428596" y="3571876"/>
            <a:ext cx="3857652" cy="27461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2643174" y="357166"/>
            <a:ext cx="6000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Выставки творческих работ учащихся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novo\Desktop\для метсис\материалы к урокам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16200000">
            <a:off x="3893351" y="1607351"/>
            <a:ext cx="1357298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7554" y="357166"/>
            <a:ext cx="542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Уровень учебной мотивации учащихся 7 классов к предмету изобразительное искусство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286116" y="1357298"/>
          <a:ext cx="5857884" cy="4278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28596" y="2000240"/>
          <a:ext cx="4167142" cy="2992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14414" y="1643050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Сентябрь 2013 г.</a:t>
            </a:r>
            <a:endParaRPr lang="ru-RU" sz="24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6" y="2214554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Февраль 2016 г.</a:t>
            </a:r>
            <a:endParaRPr lang="ru-RU" sz="24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2976" y="4572008"/>
            <a:ext cx="6072230" cy="168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низкий уровень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средний уровень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высокий уровень</a:t>
            </a:r>
            <a:endParaRPr lang="ru-RU" sz="24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85786" y="4786322"/>
            <a:ext cx="285752" cy="1285884"/>
            <a:chOff x="785786" y="4786322"/>
            <a:chExt cx="285752" cy="12858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85786" y="4786322"/>
              <a:ext cx="285752" cy="28575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85786" y="5357826"/>
              <a:ext cx="285752" cy="2857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85786" y="5786454"/>
              <a:ext cx="285752" cy="28575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7422" y="214290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Индекс эмоциональной положительности отношения к предмету изобразительное искусство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1928802"/>
            <a:ext cx="1643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высокий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  0,75 -1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средний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0,45 – 0,75</a:t>
            </a:r>
          </a:p>
          <a:p>
            <a:pPr algn="ctr"/>
            <a:endParaRPr lang="ru-RU" sz="2000" b="1" dirty="0" smtClean="0">
              <a:solidFill>
                <a:srgbClr val="0000FF"/>
              </a:solidFill>
              <a:latin typeface="Century Gothic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низкий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0 - 0,45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16200000" flipH="1">
            <a:off x="7786710" y="4071942"/>
            <a:ext cx="71438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642910" y="1714488"/>
            <a:ext cx="4286280" cy="3073422"/>
            <a:chOff x="1000100" y="1714488"/>
            <a:chExt cx="6357982" cy="407355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013461" y="1785926"/>
              <a:ext cx="4344621" cy="4000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013461" y="2928934"/>
              <a:ext cx="4344621" cy="285752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013461" y="4214818"/>
              <a:ext cx="4344621" cy="1571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000100" y="1714488"/>
              <a:ext cx="6357982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000100" y="2928934"/>
              <a:ext cx="6357982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000100" y="4214818"/>
              <a:ext cx="6357982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000100" y="5786454"/>
              <a:ext cx="6357982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/>
          <p:cNvSpPr/>
          <p:nvPr/>
        </p:nvSpPr>
        <p:spPr>
          <a:xfrm>
            <a:off x="2285984" y="2786058"/>
            <a:ext cx="857256" cy="2000264"/>
          </a:xfrm>
          <a:prstGeom prst="rect">
            <a:avLst/>
          </a:prstGeom>
          <a:solidFill>
            <a:srgbClr val="DAA600"/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w="292100" prst="coolSlant"/>
            <a:bevelB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428992" y="1857364"/>
            <a:ext cx="785818" cy="2928958"/>
          </a:xfrm>
          <a:prstGeom prst="rec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3048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214546" y="2857496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0,65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7554" y="1928802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0,92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000232" y="5143512"/>
            <a:ext cx="500066" cy="428628"/>
          </a:xfrm>
          <a:prstGeom prst="rect">
            <a:avLst/>
          </a:prstGeom>
          <a:solidFill>
            <a:srgbClr val="DA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000232" y="5929330"/>
            <a:ext cx="500066" cy="42862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214546" y="5143512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Century Gothic" pitchFamily="34" charset="0"/>
              </a:rPr>
              <a:t>сентябрь 2013 г</a:t>
            </a: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.</a:t>
            </a:r>
            <a:endParaRPr lang="ru-RU" sz="24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57422" y="5857892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Century Gothic" pitchFamily="34" charset="0"/>
              </a:rPr>
              <a:t>февраль 2016 г.</a:t>
            </a:r>
            <a:endParaRPr lang="ru-RU" sz="20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14942" y="1142984"/>
            <a:ext cx="35719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Выбор эмоций учащимися 7 класса 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Интерес – 92%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 Спокойствие – 61%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Уверенность – 42%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Радость – 34%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 Удивление – 23%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 Счастье – 15%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Неуверенность – 11%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Беспокойство – 3%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Скука – 3%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Грусть – 3%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Злость -0%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Страх -0%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976" y="4572008"/>
            <a:ext cx="6072230" cy="168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низкий уровень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средний уровень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высокий уровень</a:t>
            </a:r>
            <a:endParaRPr lang="ru-RU" sz="24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2910" y="4786322"/>
            <a:ext cx="285752" cy="1285884"/>
            <a:chOff x="785786" y="4786322"/>
            <a:chExt cx="285752" cy="128588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5786" y="4786322"/>
              <a:ext cx="285752" cy="28575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5786" y="5357826"/>
              <a:ext cx="285752" cy="2857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5786" y="5786454"/>
              <a:ext cx="285752" cy="28575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509954" y="723880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643174" y="500042"/>
            <a:ext cx="6000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Уровень креативности учащихся 7 классов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-214346" y="1285860"/>
          <a:ext cx="4929222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4429124" y="2571744"/>
          <a:ext cx="4286248" cy="2706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143504" y="2000240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Февраль 2016 г.</a:t>
            </a:r>
            <a:endParaRPr lang="ru-RU" sz="2400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976" y="4572008"/>
            <a:ext cx="6072230" cy="168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низкий уровень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средний уровень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высокий уровень</a:t>
            </a:r>
            <a:endParaRPr lang="ru-RU" sz="24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14348" y="4786322"/>
            <a:ext cx="285752" cy="1285884"/>
            <a:chOff x="785786" y="4786322"/>
            <a:chExt cx="285752" cy="128588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85786" y="4786322"/>
              <a:ext cx="285752" cy="28575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5786" y="5357826"/>
              <a:ext cx="285752" cy="2857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5786" y="5786454"/>
              <a:ext cx="285752" cy="28575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14414" y="1357298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Сентябрь 2013 г.</a:t>
            </a:r>
            <a:endParaRPr lang="ru-RU" sz="24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428596" y="1928802"/>
          <a:ext cx="4476760" cy="288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4929190" y="2428868"/>
          <a:ext cx="3857652" cy="320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72066" y="3643314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entury Gothic" pitchFamily="34" charset="0"/>
              </a:rPr>
              <a:t>66%</a:t>
            </a:r>
            <a:endParaRPr lang="ru-RU" sz="28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16" y="3214686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entury Gothic" pitchFamily="34" charset="0"/>
              </a:rPr>
              <a:t>34%</a:t>
            </a:r>
            <a:endParaRPr lang="ru-RU" sz="28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3174" y="500042"/>
            <a:ext cx="6000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Уровень образного мышления учащихся 7 классов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3504" y="1928802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Century Gothic" pitchFamily="34" charset="0"/>
              </a:rPr>
              <a:t>Февраль 2016 г.</a:t>
            </a:r>
            <a:endParaRPr lang="ru-RU" sz="2400" dirty="0">
              <a:solidFill>
                <a:srgbClr val="00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071546"/>
          <a:ext cx="8429685" cy="5021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148"/>
                <a:gridCol w="1785950"/>
                <a:gridCol w="1714512"/>
                <a:gridCol w="1643075"/>
              </a:tblGrid>
              <a:tr h="1285884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Период </a:t>
                      </a:r>
                    </a:p>
                    <a:p>
                      <a:endParaRPr lang="ru-RU" sz="2000" b="1" dirty="0" smtClean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  <a:p>
                      <a:endParaRPr lang="ru-RU" sz="2000" b="1" dirty="0" smtClean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Деятельность</a:t>
                      </a:r>
                      <a:r>
                        <a:rPr lang="ru-RU" sz="2400" b="1" baseline="0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 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2012/13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учебный год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2013/14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учебный год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2014/15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учебный год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115094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Качество знаний по изобразительному искусству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100%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100%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100%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115094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Активность участия</a:t>
                      </a:r>
                      <a:r>
                        <a:rPr lang="ru-RU" sz="2000" b="1" baseline="0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 в школьных конкурсах и выставках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67%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63%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70%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115094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Работа в творческих объединениях ДО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(рук. Кавалерова Е.А.)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35</a:t>
                      </a: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человек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31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человек</a:t>
                      </a:r>
                      <a:endParaRPr lang="ru-RU" sz="2800" b="1" dirty="0" smtClean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50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человек</a:t>
                      </a:r>
                      <a:endParaRPr lang="ru-RU" sz="2800" b="1" dirty="0" smtClean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57554" y="142852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Результативность урочной и внеурочной деятельности  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00034" y="1142984"/>
            <a:ext cx="3214710" cy="1214446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357166"/>
            <a:ext cx="6858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Участие в творческих конкурсах муниципального, регионального и всероссийского уровня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029" name="Picture 5" descr="C:\Users\Lenovo\Desktop\учитель года\ГРАМОТЫ\img005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3156021">
            <a:off x="6421115" y="3281580"/>
            <a:ext cx="1758944" cy="2395157"/>
          </a:xfrm>
          <a:prstGeom prst="rect">
            <a:avLst/>
          </a:prstGeom>
          <a:noFill/>
        </p:spPr>
      </p:pic>
      <p:pic>
        <p:nvPicPr>
          <p:cNvPr id="1027" name="Picture 3" descr="C:\Users\Lenovo\Desktop\учитель года\ГРАМОТЫ\сканирование000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2105947">
            <a:off x="6034630" y="2680186"/>
            <a:ext cx="1746026" cy="2399447"/>
          </a:xfrm>
          <a:prstGeom prst="rect">
            <a:avLst/>
          </a:prstGeom>
          <a:noFill/>
        </p:spPr>
      </p:pic>
      <p:pic>
        <p:nvPicPr>
          <p:cNvPr id="1026" name="Picture 2" descr="C:\Users\Lenovo\Desktop\учитель года\ГРАМОТЫ\к-с Белый квадрат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357818" y="2000240"/>
            <a:ext cx="1649293" cy="23308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34" y="1785926"/>
          <a:ext cx="4643471" cy="4572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72"/>
                <a:gridCol w="1305976"/>
                <a:gridCol w="1233423"/>
              </a:tblGrid>
              <a:tr h="1858462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Период 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участники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 vert="vert27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призеры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 vert="vert270">
                    <a:solidFill>
                      <a:srgbClr val="FFFF66"/>
                    </a:solidFill>
                  </a:tcPr>
                </a:tc>
              </a:tr>
              <a:tr h="90452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2012/13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учеб. год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33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15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90452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2013/14</a:t>
                      </a:r>
                      <a:endParaRPr lang="ru-RU" sz="1800" b="1" dirty="0" smtClean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учеб. год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44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23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90452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2014/15</a:t>
                      </a:r>
                      <a:endParaRPr lang="ru-RU" sz="1800" b="1" dirty="0" smtClean="0">
                        <a:solidFill>
                          <a:srgbClr val="0000FF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Century Gothic" pitchFamily="34" charset="0"/>
                        </a:rPr>
                        <a:t>учеб. год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48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12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43570" y="428604"/>
            <a:ext cx="3286148" cy="4278094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Результат деятельности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 =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entury Gothic" pitchFamily="34" charset="0"/>
              </a:rPr>
              <a:t> 20%-30% </a:t>
            </a:r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способности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+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entury Gothic" pitchFamily="34" charset="0"/>
              </a:rPr>
              <a:t> 80%-70% </a:t>
            </a:r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мотивация</a:t>
            </a:r>
            <a:endParaRPr lang="ru-RU" sz="3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857232"/>
            <a:ext cx="535785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Century Gothic" pitchFamily="34" charset="0"/>
              </a:rPr>
              <a:t>Причины снижения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Century Gothic" pitchFamily="34" charset="0"/>
              </a:rPr>
              <a:t> мотивации подростков: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физиология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колебание самооценки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стремление к самостоятельности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переориентация интересов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повышение учебной нагрузки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увеличение числа учителей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страх перед школой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личное отношение к предмету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для метсис\фото\DSC01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14356"/>
            <a:ext cx="6081734" cy="456130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C:\Users\Lenovo\Desktop\учитель года\для сайта\img1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6576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для метсис\7249305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642918"/>
            <a:ext cx="7336133" cy="560998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 rot="375097">
            <a:off x="541124" y="3625003"/>
            <a:ext cx="3651961" cy="954107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perspectiveRelaxedModerately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Позиция</a:t>
            </a:r>
            <a:r>
              <a:rPr lang="ru-RU" sz="3200" b="1" dirty="0" smtClean="0">
                <a:solidFill>
                  <a:srgbClr val="0000FF"/>
                </a:solidFill>
                <a:latin typeface="Century Gothic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«я не умею рисовать</a:t>
            </a:r>
            <a:r>
              <a:rPr lang="ru-RU" b="1" dirty="0" smtClean="0">
                <a:solidFill>
                  <a:srgbClr val="0000FF"/>
                </a:solidFill>
                <a:latin typeface="Century Gothic" pitchFamily="34" charset="0"/>
              </a:rPr>
              <a:t>» </a:t>
            </a:r>
            <a:endParaRPr lang="ru-RU" sz="2400" b="1" dirty="0" smtClean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285784" y="3214686"/>
            <a:ext cx="4429418" cy="52322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perspectiveContrastingLeftFacing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Century Gothic" pitchFamily="34" charset="0"/>
              </a:rPr>
              <a:t>Отсутствие экзаменов</a:t>
            </a:r>
          </a:p>
        </p:txBody>
      </p:sp>
      <p:sp>
        <p:nvSpPr>
          <p:cNvPr id="24" name="Прямоугольник 23"/>
          <p:cNvSpPr/>
          <p:nvPr/>
        </p:nvSpPr>
        <p:spPr>
          <a:xfrm rot="509013">
            <a:off x="226523" y="4649259"/>
            <a:ext cx="3986989" cy="461665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perspectiveContrastingRightFacing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Century Gothic" pitchFamily="34" charset="0"/>
              </a:rPr>
              <a:t>Отсутствие перспектив</a:t>
            </a:r>
          </a:p>
        </p:txBody>
      </p:sp>
      <p:pic>
        <p:nvPicPr>
          <p:cNvPr id="2051" name="Picture 3" descr="C:\Users\Lenovo\Desktop\для метсис\7249305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265" t="30961" r="80441" b="18846"/>
          <a:stretch>
            <a:fillRect/>
          </a:stretch>
        </p:blipFill>
        <p:spPr bwMode="auto">
          <a:xfrm>
            <a:off x="2071670" y="2428868"/>
            <a:ext cx="357190" cy="264320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643570" y="1857364"/>
            <a:ext cx="2857520" cy="1200329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Потребность в творческой деятельности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9256" y="3000372"/>
            <a:ext cx="3357586" cy="461665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Личность педагога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15008" y="3357562"/>
            <a:ext cx="2643206" cy="461665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Интерес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9" name="Picture 3" descr="C:\Users\Lenovo\Desktop\для метсис\7249305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265" t="30961" r="80441" b="18846"/>
          <a:stretch>
            <a:fillRect/>
          </a:stretch>
        </p:blipFill>
        <p:spPr bwMode="auto">
          <a:xfrm>
            <a:off x="6929454" y="1142984"/>
            <a:ext cx="357190" cy="264320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86050" y="214290"/>
            <a:ext cx="600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Особенности учебного предмета изобразительное искусство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для метсис\7249305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928662" y="857232"/>
            <a:ext cx="7143800" cy="5555355"/>
          </a:xfrm>
          <a:prstGeom prst="rect">
            <a:avLst/>
          </a:prstGeom>
          <a:noFill/>
        </p:spPr>
      </p:pic>
      <p:pic>
        <p:nvPicPr>
          <p:cNvPr id="3075" name="Picture 3" descr="C:\Users\Lenovo\Desktop\для метсис\методическая система Кавалеровой Е.А. - копия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1428736"/>
            <a:ext cx="3558158" cy="3000396"/>
          </a:xfrm>
          <a:prstGeom prst="rect">
            <a:avLst/>
          </a:prstGeom>
          <a:noFill/>
        </p:spPr>
      </p:pic>
      <p:pic>
        <p:nvPicPr>
          <p:cNvPr id="3077" name="Picture 5" descr="C:\Users\Lenovo\Desktop\для метсис\методическая система Кавалеровой Е.А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071810"/>
            <a:ext cx="3524250" cy="26432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786710" y="3357562"/>
            <a:ext cx="214314" cy="28575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786710" y="3214686"/>
            <a:ext cx="28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в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050" y="214290"/>
            <a:ext cx="600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Особенности учебного предмета изобразительное искусство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1214422"/>
            <a:ext cx="3143272" cy="1323439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формировать благоприятной среды и атмосферы творчества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3071810"/>
            <a:ext cx="2928958" cy="1323439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моделировать состояние эмоционального переживания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4714884"/>
            <a:ext cx="2857520" cy="1323439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способствовать реализации индивидуальных возможностей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3000372"/>
            <a:ext cx="3143272" cy="707886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выстроить систему приемов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380" y="3929066"/>
            <a:ext cx="2643206" cy="1631216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создать и использовать систему дидактических разработок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5" name="Выгнутая вниз стрелка 24"/>
          <p:cNvSpPr/>
          <p:nvPr/>
        </p:nvSpPr>
        <p:spPr>
          <a:xfrm flipH="1">
            <a:off x="3214678" y="2571744"/>
            <a:ext cx="1285884" cy="642942"/>
          </a:xfrm>
          <a:prstGeom prst="curvedUpArrow">
            <a:avLst>
              <a:gd name="adj1" fmla="val 25000"/>
              <a:gd name="adj2" fmla="val 50000"/>
              <a:gd name="adj3" fmla="val 23359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лево стрелка 25"/>
          <p:cNvSpPr/>
          <p:nvPr/>
        </p:nvSpPr>
        <p:spPr>
          <a:xfrm rot="19850997">
            <a:off x="4431182" y="2319887"/>
            <a:ext cx="575920" cy="1391059"/>
          </a:xfrm>
          <a:prstGeom prst="curved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Выгнутая вниз стрелка 26"/>
          <p:cNvSpPr/>
          <p:nvPr/>
        </p:nvSpPr>
        <p:spPr>
          <a:xfrm rot="18892195" flipH="1">
            <a:off x="3198837" y="2845852"/>
            <a:ext cx="1818280" cy="808456"/>
          </a:xfrm>
          <a:prstGeom prst="curvedUpArrow">
            <a:avLst>
              <a:gd name="adj1" fmla="val 25000"/>
              <a:gd name="adj2" fmla="val 50000"/>
              <a:gd name="adj3" fmla="val 23359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Выгнутая вниз стрелка 28"/>
          <p:cNvSpPr/>
          <p:nvPr/>
        </p:nvSpPr>
        <p:spPr>
          <a:xfrm rot="17649167" flipH="1">
            <a:off x="2532176" y="3728606"/>
            <a:ext cx="3245526" cy="854403"/>
          </a:xfrm>
          <a:prstGeom prst="curvedUpArrow">
            <a:avLst>
              <a:gd name="adj1" fmla="val 25000"/>
              <a:gd name="adj2" fmla="val 50000"/>
              <a:gd name="adj3" fmla="val 23359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Выгнутая вниз стрелка 29"/>
          <p:cNvSpPr/>
          <p:nvPr/>
        </p:nvSpPr>
        <p:spPr>
          <a:xfrm rot="15594398" flipH="1" flipV="1">
            <a:off x="3059038" y="3623238"/>
            <a:ext cx="3091678" cy="688967"/>
          </a:xfrm>
          <a:prstGeom prst="curvedUpArrow">
            <a:avLst>
              <a:gd name="adj1" fmla="val 25000"/>
              <a:gd name="adj2" fmla="val 50000"/>
              <a:gd name="adj3" fmla="val 23359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744" y="285728"/>
            <a:ext cx="4857784" cy="2308324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 w="13335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Цель педагогической деятельности: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формирование положительной мотивации подростков к творческой деятельности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Выгнутая влево стрелка 35"/>
          <p:cNvSpPr/>
          <p:nvPr/>
        </p:nvSpPr>
        <p:spPr>
          <a:xfrm rot="2778086" flipV="1">
            <a:off x="1063547" y="555873"/>
            <a:ext cx="1108073" cy="2230267"/>
          </a:xfrm>
          <a:prstGeom prst="curved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942985" y="4443391"/>
            <a:ext cx="3429024" cy="40011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Благоприятная среда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008262" y="4135613"/>
            <a:ext cx="3429024" cy="1015663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Основы изобразительной грамоты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379278" y="4407672"/>
            <a:ext cx="3500462" cy="40011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Оценивание и коррекция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6450848" y="4336234"/>
            <a:ext cx="3500462" cy="40011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Престиж творчества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2997117" y="4289503"/>
            <a:ext cx="3429024" cy="707886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Привлекательность содержания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4843493" y="4443391"/>
            <a:ext cx="3429024" cy="40011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Формы учебного занятия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7147" y="4443391"/>
            <a:ext cx="3429024" cy="40011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Опора на эмоции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675382" y="4253784"/>
            <a:ext cx="3500462" cy="707886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Личностно-ориентированные цели 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442919" y="4443391"/>
            <a:ext cx="3429024" cy="40011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Атмосфера творчества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1414469" y="4443391"/>
            <a:ext cx="3429024" cy="40011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Адекватные задачи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2139861" y="4289503"/>
            <a:ext cx="3429024" cy="707886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Выбор задания и средств выполнения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986501" y="4443391"/>
            <a:ext cx="3429024" cy="40011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Самовыражение</a:t>
            </a:r>
            <a:endParaRPr lang="ru-RU" sz="20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43174" y="500042"/>
            <a:ext cx="5929354" cy="1428760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Положительная мотивация к творческой деятельности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0034" y="2285992"/>
            <a:ext cx="8001056" cy="642942"/>
          </a:xfrm>
          <a:prstGeom prst="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Ситуация успеха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9190" y="285728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Мой кабинет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00430" y="714356"/>
            <a:ext cx="52864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 соответствует требованиям СанПин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 создает  атмосферы творчества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FF"/>
                </a:solidFill>
                <a:latin typeface="Century Gothic" pitchFamily="34" charset="0"/>
              </a:rPr>
              <a:t> повышает эффективность урока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endParaRPr lang="ru-RU" sz="20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endParaRPr lang="ru-RU" sz="16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endParaRPr lang="ru-RU" dirty="0"/>
          </a:p>
        </p:txBody>
      </p:sp>
      <p:pic>
        <p:nvPicPr>
          <p:cNvPr id="1026" name="Picture 2" descr="C:\Users\Lenovo\Desktop\для метсис\фото\DSC01149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42910" y="2285992"/>
            <a:ext cx="5224478" cy="3918359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C:\Users\Lenovo\Desktop\для метсис\фото\DSC0116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42910" y="2285992"/>
            <a:ext cx="5295916" cy="3971937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C:\Users\Lenovo\Desktop\для метсис\фото\DSC0116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9652" t="4114" r="1345" b="2531"/>
          <a:stretch>
            <a:fillRect/>
          </a:stretch>
        </p:blipFill>
        <p:spPr bwMode="auto">
          <a:xfrm>
            <a:off x="642910" y="2285992"/>
            <a:ext cx="5286412" cy="3998696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 descr="C:\Users\Lenovo\Desktop\для метсис\фото\DSC01162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6308" t="6820" b="3700"/>
          <a:stretch>
            <a:fillRect/>
          </a:stretch>
        </p:blipFill>
        <p:spPr bwMode="auto">
          <a:xfrm>
            <a:off x="571472" y="2285992"/>
            <a:ext cx="5485400" cy="392909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учитель года\фото\P1390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6143668" cy="460775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C:\Users\Lenovo\Desktop\для метсис\фото\DSC0115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191" t="24113" r="13830" b="12057"/>
          <a:stretch>
            <a:fillRect/>
          </a:stretch>
        </p:blipFill>
        <p:spPr bwMode="auto">
          <a:xfrm>
            <a:off x="714348" y="1214422"/>
            <a:ext cx="7867704" cy="4786346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2714612" y="357166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Хорошее настроение – залог успеха</a:t>
            </a: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634</Words>
  <Application>Microsoft Office PowerPoint</Application>
  <PresentationFormat>Экран (4:3)</PresentationFormat>
  <Paragraphs>228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Lenovo</cp:lastModifiedBy>
  <cp:revision>110</cp:revision>
  <dcterms:created xsi:type="dcterms:W3CDTF">2016-02-26T19:39:58Z</dcterms:created>
  <dcterms:modified xsi:type="dcterms:W3CDTF">2016-11-02T19:51:25Z</dcterms:modified>
</cp:coreProperties>
</file>