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9" r:id="rId5"/>
    <p:sldId id="271" r:id="rId6"/>
    <p:sldId id="274" r:id="rId7"/>
    <p:sldId id="265" r:id="rId8"/>
    <p:sldId id="268" r:id="rId9"/>
    <p:sldId id="272" r:id="rId10"/>
    <p:sldId id="270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F0E496-B04F-4EDE-AF2D-880FBB521394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500306"/>
            <a:ext cx="7885014" cy="2500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chemeClr val="bg2"/>
                </a:solidFill>
              </a:rPr>
              <a:t>«Профессиональная </a:t>
            </a:r>
            <a:r>
              <a:rPr lang="ru-RU" sz="2000" dirty="0" smtClean="0">
                <a:solidFill>
                  <a:schemeClr val="bg2"/>
                </a:solidFill>
              </a:rPr>
              <a:t>компетентность, воспитателя условиях </a:t>
            </a:r>
            <a:r>
              <a:rPr lang="ru-RU" sz="2000" dirty="0" smtClean="0">
                <a:solidFill>
                  <a:schemeClr val="bg2"/>
                </a:solidFill>
              </a:rPr>
              <a:t>стандартизации образования»</a:t>
            </a:r>
            <a:br>
              <a:rPr lang="ru-RU" sz="2000" dirty="0" smtClean="0">
                <a:solidFill>
                  <a:schemeClr val="bg2"/>
                </a:solidFill>
              </a:rPr>
            </a:br>
            <a:r>
              <a:rPr lang="ru-RU" sz="2000" dirty="0" smtClean="0">
                <a:solidFill>
                  <a:schemeClr val="bg2"/>
                </a:solidFill>
              </a:rPr>
              <a:t/>
            </a:r>
            <a:br>
              <a:rPr lang="ru-RU" sz="2000" dirty="0" smtClean="0">
                <a:solidFill>
                  <a:schemeClr val="bg2"/>
                </a:solidFill>
              </a:rPr>
            </a:br>
            <a:r>
              <a:rPr lang="ru-RU" sz="2000" dirty="0" smtClean="0">
                <a:solidFill>
                  <a:schemeClr val="bg2"/>
                </a:solidFill>
              </a:rPr>
              <a:t/>
            </a:r>
            <a:br>
              <a:rPr lang="ru-RU" sz="2000" dirty="0" smtClean="0">
                <a:solidFill>
                  <a:schemeClr val="bg2"/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5400" dirty="0" smtClean="0">
                <a:solidFill>
                  <a:srgbClr val="FF0000"/>
                </a:solidFill>
              </a:rPr>
              <a:t>Комплекс </a:t>
            </a:r>
            <a:r>
              <a:rPr lang="ru-RU" sz="5400" dirty="0" err="1" smtClean="0">
                <a:solidFill>
                  <a:srgbClr val="FF0000"/>
                </a:solidFill>
              </a:rPr>
              <a:t>здоровьесберегающих</a:t>
            </a:r>
            <a:r>
              <a:rPr lang="ru-RU" sz="5400" dirty="0" smtClean="0">
                <a:solidFill>
                  <a:srgbClr val="FF0000"/>
                </a:solidFill>
              </a:rPr>
              <a:t> упражнений</a:t>
            </a:r>
            <a:br>
              <a:rPr lang="ru-RU" sz="54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68" y="5357826"/>
            <a:ext cx="1467235" cy="882119"/>
          </a:xfrm>
        </p:spPr>
        <p:txBody>
          <a:bodyPr>
            <a:noAutofit/>
          </a:bodyPr>
          <a:lstStyle/>
          <a:p>
            <a:pPr algn="l"/>
            <a:r>
              <a:rPr lang="ru-RU" sz="1200" dirty="0" smtClean="0">
                <a:solidFill>
                  <a:srgbClr val="002060"/>
                </a:solidFill>
              </a:rPr>
              <a:t>Выполнила: </a:t>
            </a:r>
            <a:endParaRPr lang="ru-RU" sz="1200" dirty="0" smtClean="0">
              <a:solidFill>
                <a:srgbClr val="002060"/>
              </a:solidFill>
            </a:endParaRPr>
          </a:p>
          <a:p>
            <a:pPr algn="l"/>
            <a:r>
              <a:rPr lang="ru-RU" sz="1200" dirty="0" smtClean="0">
                <a:solidFill>
                  <a:srgbClr val="002060"/>
                </a:solidFill>
              </a:rPr>
              <a:t>Большакова Е.В</a:t>
            </a:r>
            <a:endParaRPr lang="ru-RU" sz="1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785794"/>
            <a:ext cx="7772400" cy="6072206"/>
          </a:xfrm>
        </p:spPr>
        <p:txBody>
          <a:bodyPr>
            <a:normAutofit/>
          </a:bodyPr>
          <a:lstStyle/>
          <a:p>
            <a:pPr marL="45720"/>
            <a:endParaRPr lang="ru-RU" sz="3600" i="1" dirty="0" smtClean="0">
              <a:solidFill>
                <a:srgbClr val="C00000"/>
              </a:solidFill>
            </a:endParaRPr>
          </a:p>
          <a:p>
            <a:pPr marL="45720"/>
            <a:endParaRPr lang="ru-RU" sz="3600" i="1" dirty="0" smtClean="0">
              <a:solidFill>
                <a:srgbClr val="C00000"/>
              </a:solidFill>
            </a:endParaRPr>
          </a:p>
          <a:p>
            <a:pPr marL="45720"/>
            <a:r>
              <a:rPr lang="ru-RU" sz="3600" i="1" dirty="0" smtClean="0">
                <a:solidFill>
                  <a:srgbClr val="C00000"/>
                </a:solidFill>
              </a:rPr>
              <a:t>Без здоровья невозможно счастье.</a:t>
            </a:r>
          </a:p>
          <a:p>
            <a:pPr marL="45720" algn="r"/>
            <a:r>
              <a:rPr lang="ru-RU" sz="3600" dirty="0" smtClean="0">
                <a:solidFill>
                  <a:srgbClr val="C00000"/>
                </a:solidFill>
              </a:rPr>
              <a:t>                                                               Белинский В.Г.</a:t>
            </a:r>
          </a:p>
          <a:p>
            <a:endParaRPr lang="ru-RU" sz="36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571528"/>
            <a:ext cx="8229600" cy="3500462"/>
          </a:xfrm>
          <a:prstGeom prst="blockArc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СПАСИБО ЗА ВНИМАНИЕ.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Приро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4450" y="1071546"/>
            <a:ext cx="6115100" cy="4357717"/>
          </a:xfrm>
          <a:effectLst>
            <a:softEdge rad="6350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humbs_cat_2_50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18619">
            <a:off x="6643702" y="3467100"/>
            <a:ext cx="2214578" cy="2319354"/>
          </a:xfrm>
          <a:effectLst>
            <a:softEdge rad="1270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714488"/>
            <a:ext cx="6643734" cy="4357718"/>
          </a:xfrm>
        </p:spPr>
        <p:txBody>
          <a:bodyPr>
            <a:noAutofit/>
          </a:bodyPr>
          <a:lstStyle/>
          <a:p>
            <a:pPr marL="45720"/>
            <a:r>
              <a:rPr lang="ru-RU" sz="4800" dirty="0" smtClean="0">
                <a:solidFill>
                  <a:srgbClr val="C00000"/>
                </a:solidFill>
              </a:rPr>
              <a:t>- </a:t>
            </a:r>
            <a:r>
              <a:rPr lang="ru-RU" sz="4800" dirty="0" err="1" smtClean="0">
                <a:solidFill>
                  <a:srgbClr val="C00000"/>
                </a:solidFill>
              </a:rPr>
              <a:t>офтальмотренаж</a:t>
            </a:r>
            <a:endParaRPr lang="ru-RU" sz="4800" dirty="0" smtClean="0">
              <a:solidFill>
                <a:srgbClr val="C00000"/>
              </a:solidFill>
            </a:endParaRPr>
          </a:p>
          <a:p>
            <a:pPr marL="45720"/>
            <a:r>
              <a:rPr lang="ru-RU" sz="4800" dirty="0" smtClean="0">
                <a:solidFill>
                  <a:srgbClr val="C00000"/>
                </a:solidFill>
              </a:rPr>
              <a:t>-мышечная активность</a:t>
            </a:r>
          </a:p>
          <a:p>
            <a:pPr marL="45720"/>
            <a:r>
              <a:rPr lang="ru-RU" sz="4800" dirty="0" smtClean="0">
                <a:solidFill>
                  <a:srgbClr val="C00000"/>
                </a:solidFill>
              </a:rPr>
              <a:t>- релаксация</a:t>
            </a:r>
          </a:p>
          <a:p>
            <a:pPr marL="45720"/>
            <a:endParaRPr lang="ru-RU" sz="4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4929222"/>
          </a:xfrm>
        </p:spPr>
        <p:txBody>
          <a:bodyPr>
            <a:normAutofit/>
          </a:bodyPr>
          <a:lstStyle/>
          <a:p>
            <a:pPr marL="45720" indent="0"/>
            <a:r>
              <a:rPr lang="ru-RU" sz="2400" b="1" u="sng" dirty="0" smtClean="0">
                <a:solidFill>
                  <a:srgbClr val="C00000"/>
                </a:solidFill>
              </a:rPr>
              <a:t>Цель:</a:t>
            </a:r>
            <a:r>
              <a:rPr lang="ru-RU" sz="2400" dirty="0" smtClean="0">
                <a:solidFill>
                  <a:srgbClr val="C00000"/>
                </a:solidFill>
              </a:rPr>
              <a:t> обеспечить  участникам зачетного задания зрительную, эмоциональную и физическую разрядку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>Задачи: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1. снять зрительное утомление;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2. удовлетворить физиологическую потребность двигательной активности ;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3. избавиться от негативных эмоций, вызванных однообразной деятельностью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4.Воспитывать культуру здоровья.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7772400" cy="4143404"/>
          </a:xfrm>
        </p:spPr>
        <p:txBody>
          <a:bodyPr>
            <a:normAutofit/>
          </a:bodyPr>
          <a:lstStyle/>
          <a:p>
            <a:pPr marL="45720"/>
            <a:r>
              <a:rPr lang="ru-RU" sz="3200" dirty="0" smtClean="0">
                <a:solidFill>
                  <a:srgbClr val="C00000"/>
                </a:solidFill>
              </a:rPr>
              <a:t>Релаксация по времени занимает 3-5 минут.</a:t>
            </a:r>
          </a:p>
          <a:p>
            <a:pPr marL="45720"/>
            <a:r>
              <a:rPr lang="ru-RU" sz="3200" dirty="0" smtClean="0">
                <a:solidFill>
                  <a:srgbClr val="C00000"/>
                </a:solidFill>
              </a:rPr>
              <a:t>Участниками могут быть обучающиеся разных возрастов:</a:t>
            </a:r>
          </a:p>
          <a:p>
            <a:pPr marL="45720"/>
            <a:r>
              <a:rPr lang="ru-RU" sz="3200" dirty="0" smtClean="0">
                <a:solidFill>
                  <a:srgbClr val="C00000"/>
                </a:solidFill>
              </a:rPr>
              <a:t>-начальное звено</a:t>
            </a:r>
          </a:p>
          <a:p>
            <a:pPr marL="45720"/>
            <a:r>
              <a:rPr lang="ru-RU" sz="3200" dirty="0" smtClean="0">
                <a:solidFill>
                  <a:srgbClr val="C00000"/>
                </a:solidFill>
              </a:rPr>
              <a:t>-среднее звено</a:t>
            </a:r>
          </a:p>
          <a:p>
            <a:pPr marL="45720"/>
            <a:r>
              <a:rPr lang="ru-RU" sz="3200" dirty="0" smtClean="0">
                <a:solidFill>
                  <a:srgbClr val="C00000"/>
                </a:solidFill>
              </a:rPr>
              <a:t>- старшее звено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15328" cy="107157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Упражнения для снятия усталости глаз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1934" y="857232"/>
            <a:ext cx="4714908" cy="457203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 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"Часовщик ". </a:t>
            </a:r>
          </a:p>
          <a:p>
            <a:pPr>
              <a:buNone/>
            </a:pPr>
            <a:r>
              <a:rPr lang="ru-RU" sz="1600" b="1" dirty="0" smtClean="0"/>
              <a:t>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Часовщик прищурил глаз,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Закрыть один глаз. Закрыть другой глаз.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Чинит часики для нас.</a:t>
            </a:r>
          </a:p>
          <a:p>
            <a:pPr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(открыть глаза)</a:t>
            </a:r>
            <a:endParaRPr lang="ru-RU" sz="2000" i="1" dirty="0" smtClean="0"/>
          </a:p>
          <a:p>
            <a:pPr>
              <a:buNone/>
            </a:pPr>
            <a:r>
              <a:rPr lang="ru-RU" sz="2000" dirty="0" smtClean="0"/>
              <a:t>                                        ( С. Маршак )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«Бабочка»</a:t>
            </a:r>
          </a:p>
          <a:p>
            <a:pPr algn="ctr">
              <a:buNone/>
            </a:pPr>
            <a:r>
              <a:rPr lang="ru-RU" sz="1400" b="1" dirty="0" smtClean="0"/>
              <a:t>Спал цветок </a:t>
            </a:r>
          </a:p>
          <a:p>
            <a:pPr algn="just">
              <a:buNone/>
            </a:pPr>
            <a:r>
              <a:rPr lang="ru-RU" sz="1200" dirty="0" smtClean="0"/>
              <a:t>(</a:t>
            </a:r>
            <a:r>
              <a:rPr lang="ru-RU" sz="1200" i="1" dirty="0" smtClean="0"/>
              <a:t>закрыть глаза, расслабиться, помассировать веки, слегка надавливая на них по часовой стрелке и против неё)</a:t>
            </a:r>
          </a:p>
          <a:p>
            <a:pPr algn="just">
              <a:buNone/>
            </a:pPr>
            <a:r>
              <a:rPr lang="ru-RU" sz="1200" b="1" dirty="0" smtClean="0"/>
              <a:t>                                               И вдруг проснулся,</a:t>
            </a:r>
          </a:p>
          <a:p>
            <a:pPr algn="just">
              <a:buNone/>
            </a:pPr>
            <a:r>
              <a:rPr lang="ru-RU" sz="1200" i="1" dirty="0" smtClean="0"/>
              <a:t>                             (Поморгать глазами.)</a:t>
            </a:r>
          </a:p>
          <a:p>
            <a:pPr algn="just">
              <a:buNone/>
            </a:pPr>
            <a:r>
              <a:rPr lang="ru-RU" sz="1400" b="1" dirty="0" smtClean="0"/>
              <a:t>                                   Больше спать не захотел,</a:t>
            </a:r>
          </a:p>
          <a:p>
            <a:pPr algn="just">
              <a:buNone/>
            </a:pPr>
            <a:r>
              <a:rPr lang="ru-RU" sz="1200" i="1" dirty="0" smtClean="0"/>
              <a:t>(Руки поднять вверх(вдох). </a:t>
            </a:r>
          </a:p>
          <a:p>
            <a:pPr algn="just">
              <a:buNone/>
            </a:pPr>
            <a:r>
              <a:rPr lang="ru-RU" sz="1200" i="1" dirty="0" smtClean="0"/>
              <a:t>Посмотреть на руки.  Руки опустить(выдох)).</a:t>
            </a:r>
            <a:endParaRPr lang="ru-RU" sz="1200" dirty="0"/>
          </a:p>
        </p:txBody>
      </p:sp>
      <p:pic>
        <p:nvPicPr>
          <p:cNvPr id="5" name="Содержимое 4" descr="сканирование002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10" y="1071546"/>
            <a:ext cx="3365105" cy="3857652"/>
          </a:xfrm>
          <a:effectLst>
            <a:softEdge rad="6350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514968_5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358246" cy="6429397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5072098" cy="107157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«Упражнение на мышечную активность ".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214422"/>
            <a:ext cx="4714908" cy="3357586"/>
          </a:xfrm>
        </p:spPr>
        <p:txBody>
          <a:bodyPr/>
          <a:lstStyle/>
          <a:p>
            <a:r>
              <a:rPr lang="ru-RU" b="1" dirty="0" smtClean="0"/>
              <a:t>-	</a:t>
            </a:r>
            <a:r>
              <a:rPr lang="ru-RU" sz="2000" b="1" dirty="0" smtClean="0">
                <a:solidFill>
                  <a:srgbClr val="C00000"/>
                </a:solidFill>
              </a:rPr>
              <a:t>"Слон". </a:t>
            </a:r>
            <a:r>
              <a:rPr lang="ru-RU" sz="2000" b="1" dirty="0" smtClean="0"/>
              <a:t>Поставить устойчиво ноги, затем представить себя слоном. Медленно перенести массу тела на одну ногу, а другую высоко поднять и с "грохотом" опустить на пол. Двигаться по комнате, поочередно поднимая каждую ногу и опуская ее с ударом стопы об пол. Произносить на выдохе "Ух!".</a:t>
            </a:r>
            <a:endParaRPr lang="ru-RU" sz="2000" b="1" dirty="0"/>
          </a:p>
        </p:txBody>
      </p:sp>
      <p:pic>
        <p:nvPicPr>
          <p:cNvPr id="5" name="Содержимое 4" descr="сканирование00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726905">
            <a:off x="4852521" y="1231535"/>
            <a:ext cx="4182084" cy="3497890"/>
          </a:xfrm>
          <a:effectLst>
            <a:softEdge rad="63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канирование002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016" r="17016"/>
          <a:stretch>
            <a:fillRect/>
          </a:stretch>
        </p:blipFill>
        <p:spPr>
          <a:xfrm rot="16572531">
            <a:off x="4296332" y="1045396"/>
            <a:ext cx="3635375" cy="443136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  <a:scene3d>
            <a:camera prst="perspectiveHeroicExtremeLeftFacing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3"/>
            <a:ext cx="7572428" cy="71438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Упражнение на релаксацию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1214422"/>
            <a:ext cx="4929222" cy="5500726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"Замедленное движение". </a:t>
            </a:r>
          </a:p>
          <a:p>
            <a:r>
              <a:rPr lang="ru-RU" sz="2000" b="1" dirty="0" smtClean="0"/>
              <a:t>Дети садятся ближе к краю стула, опираются о спинку, руки свободно кладут на колени, ноги слегка расставляют, закрывают глаза и спокойно сидят некоторое время, слушая медленную, негромкую музыку:</a:t>
            </a:r>
          </a:p>
          <a:p>
            <a:endParaRPr lang="ru-RU" sz="2000" b="1" dirty="0" smtClean="0"/>
          </a:p>
          <a:p>
            <a:r>
              <a:rPr lang="ru-RU" sz="2000" b="1" i="1" dirty="0" smtClean="0"/>
              <a:t>Все умеют танцевать, прыгать, бегать, рисовать. </a:t>
            </a:r>
          </a:p>
          <a:p>
            <a:r>
              <a:rPr lang="ru-RU" sz="2000" b="1" i="1" dirty="0" smtClean="0"/>
              <a:t>Но не все пока умеют </a:t>
            </a:r>
          </a:p>
          <a:p>
            <a:r>
              <a:rPr lang="ru-RU" sz="2000" b="1" i="1" dirty="0" smtClean="0"/>
              <a:t>расслабляться, отдыхать. </a:t>
            </a:r>
          </a:p>
          <a:p>
            <a:r>
              <a:rPr lang="ru-RU" sz="2000" b="1" i="1" dirty="0" smtClean="0"/>
              <a:t>Есть у нас игра такая —</a:t>
            </a:r>
          </a:p>
          <a:p>
            <a:r>
              <a:rPr lang="ru-RU" sz="2000" b="1" i="1" dirty="0" smtClean="0"/>
              <a:t> очень легкая, простая. </a:t>
            </a:r>
          </a:p>
          <a:p>
            <a:r>
              <a:rPr lang="ru-RU" sz="2000" b="1" i="1" dirty="0" smtClean="0"/>
              <a:t>Замедляется движенье, </a:t>
            </a:r>
          </a:p>
          <a:p>
            <a:r>
              <a:rPr lang="ru-RU" sz="2000" b="1" i="1" dirty="0" smtClean="0"/>
              <a:t>исчезает напряженье. </a:t>
            </a:r>
          </a:p>
          <a:p>
            <a:r>
              <a:rPr lang="ru-RU" sz="2000" b="1" i="1" dirty="0" smtClean="0"/>
              <a:t>И становится понятно — расслабление приятно!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Планируемые результаты:</a:t>
            </a:r>
          </a:p>
          <a:p>
            <a:pPr marL="45720" indent="0">
              <a:buNone/>
            </a:pPr>
            <a:r>
              <a:rPr lang="ru-RU" dirty="0" smtClean="0"/>
              <a:t>1.Снятие психического и физического напряжения;</a:t>
            </a:r>
          </a:p>
          <a:p>
            <a:pPr marL="45720" indent="0">
              <a:buNone/>
            </a:pPr>
            <a:r>
              <a:rPr lang="ru-RU" dirty="0" smtClean="0"/>
              <a:t>2.улучшение эмоционального состояния </a:t>
            </a:r>
            <a:r>
              <a:rPr lang="ru-RU" sz="2800" dirty="0" smtClean="0"/>
              <a:t>участников зачетного задания</a:t>
            </a:r>
            <a:r>
              <a:rPr lang="ru-RU" dirty="0" smtClean="0"/>
              <a:t>;</a:t>
            </a:r>
          </a:p>
          <a:p>
            <a:pPr marL="45720" indent="0">
              <a:buNone/>
            </a:pPr>
            <a:r>
              <a:rPr lang="ru-RU" dirty="0" smtClean="0"/>
              <a:t>3. снятие зрительного и мышечного напряжения;</a:t>
            </a:r>
          </a:p>
          <a:p>
            <a:pPr marL="45720" indent="0">
              <a:buNone/>
            </a:pPr>
            <a:r>
              <a:rPr lang="ru-RU" dirty="0" smtClean="0"/>
              <a:t>4. самостоятельное использование </a:t>
            </a:r>
            <a:r>
              <a:rPr lang="ru-RU" sz="2800" dirty="0" smtClean="0"/>
              <a:t>участниками зачетного задания, </a:t>
            </a:r>
            <a:r>
              <a:rPr lang="ru-RU" dirty="0" smtClean="0"/>
              <a:t>комплексов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упражнений, в повседневной жизни.</a:t>
            </a:r>
          </a:p>
          <a:p>
            <a:pPr marL="45720" indent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398</TotalTime>
  <Words>197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«Профессиональная компетентность, воспитателя условиях стандартизации образования»     Комплекс здоровьесберегающих упражнений </vt:lpstr>
      <vt:lpstr>Слайд 2</vt:lpstr>
      <vt:lpstr>Цель: обеспечить  участникам зачетного задания зрительную, эмоциональную и физическую разрядку Задачи: 1. снять зрительное утомление;  2. удовлетворить физиологическую потребность двигательной активности ;  3. избавиться от негативных эмоций, вызванных однообразной деятельностью  4.Воспитывать культуру здоровья.    </vt:lpstr>
      <vt:lpstr>Слайд 4</vt:lpstr>
      <vt:lpstr>Упражнения для снятия усталости глаз </vt:lpstr>
      <vt:lpstr>Слайд 6</vt:lpstr>
      <vt:lpstr>«Упражнение на мышечную активность ". </vt:lpstr>
      <vt:lpstr>Упражнение на релаксацию </vt:lpstr>
      <vt:lpstr>Слайд 9</vt:lpstr>
      <vt:lpstr>Слайд 10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на релаксацию в работе с детьми</dc:title>
  <dc:creator>0000</dc:creator>
  <cp:lastModifiedBy>555</cp:lastModifiedBy>
  <cp:revision>46</cp:revision>
  <dcterms:created xsi:type="dcterms:W3CDTF">2010-11-05T08:17:08Z</dcterms:created>
  <dcterms:modified xsi:type="dcterms:W3CDTF">2017-09-18T09:49:49Z</dcterms:modified>
</cp:coreProperties>
</file>