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5" r:id="rId3"/>
    <p:sldId id="317" r:id="rId4"/>
    <p:sldId id="259" r:id="rId5"/>
    <p:sldId id="292" r:id="rId6"/>
    <p:sldId id="319" r:id="rId7"/>
    <p:sldId id="295" r:id="rId8"/>
    <p:sldId id="297" r:id="rId9"/>
    <p:sldId id="278" r:id="rId10"/>
    <p:sldId id="294" r:id="rId11"/>
    <p:sldId id="303" r:id="rId12"/>
    <p:sldId id="304" r:id="rId13"/>
    <p:sldId id="277" r:id="rId14"/>
    <p:sldId id="284" r:id="rId15"/>
    <p:sldId id="298" r:id="rId16"/>
    <p:sldId id="302" r:id="rId17"/>
    <p:sldId id="283" r:id="rId18"/>
    <p:sldId id="299" r:id="rId19"/>
    <p:sldId id="301" r:id="rId20"/>
    <p:sldId id="279" r:id="rId21"/>
    <p:sldId id="300" r:id="rId22"/>
    <p:sldId id="324" r:id="rId23"/>
    <p:sldId id="285" r:id="rId24"/>
    <p:sldId id="287" r:id="rId25"/>
    <p:sldId id="288" r:id="rId26"/>
    <p:sldId id="289" r:id="rId27"/>
    <p:sldId id="314" r:id="rId28"/>
    <p:sldId id="280" r:id="rId29"/>
    <p:sldId id="320" r:id="rId30"/>
    <p:sldId id="315" r:id="rId31"/>
    <p:sldId id="305" r:id="rId32"/>
    <p:sldId id="308" r:id="rId33"/>
    <p:sldId id="311" r:id="rId34"/>
    <p:sldId id="326" r:id="rId35"/>
    <p:sldId id="327" r:id="rId36"/>
    <p:sldId id="322" r:id="rId37"/>
    <p:sldId id="312" r:id="rId38"/>
    <p:sldId id="321" r:id="rId39"/>
    <p:sldId id="306" r:id="rId40"/>
    <p:sldId id="293" r:id="rId41"/>
    <p:sldId id="325"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100" d="100"/>
          <a:sy n="100" d="100"/>
        </p:scale>
        <p:origin x="-2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FC9B469-6F29-4BBC-860E-6B1C5A52338E}" type="datetimeFigureOut">
              <a:rPr lang="ru-RU" smtClean="0"/>
              <a:pPr/>
              <a:t>08.04.2018</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695C925-BA7B-42FB-9893-850F5C86CE0C}"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C9B469-6F29-4BBC-860E-6B1C5A52338E}" type="datetimeFigureOut">
              <a:rPr lang="ru-RU" smtClean="0"/>
              <a:pPr/>
              <a:t>08.04.2018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695C925-BA7B-42FB-9893-850F5C86CE0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EFC9B469-6F29-4BBC-860E-6B1C5A52338E}" type="datetimeFigureOut">
              <a:rPr lang="ru-RU" smtClean="0"/>
              <a:pPr/>
              <a:t>08.04.2018</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695C925-BA7B-42FB-9893-850F5C86CE0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FC9B469-6F29-4BBC-860E-6B1C5A52338E}" type="datetimeFigureOut">
              <a:rPr lang="ru-RU" smtClean="0"/>
              <a:pPr/>
              <a:t>08.04.2018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695C925-BA7B-42FB-9893-850F5C86CE0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FC9B469-6F29-4BBC-860E-6B1C5A52338E}" type="datetimeFigureOut">
              <a:rPr lang="ru-RU" smtClean="0"/>
              <a:pPr/>
              <a:t>08.04.2018</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6695C925-BA7B-42FB-9893-850F5C86CE0C}"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FC9B469-6F29-4BBC-860E-6B1C5A52338E}" type="datetimeFigureOut">
              <a:rPr lang="ru-RU" smtClean="0"/>
              <a:pPr/>
              <a:t>08.04.2018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695C925-BA7B-42FB-9893-850F5C86CE0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FC9B469-6F29-4BBC-860E-6B1C5A52338E}" type="datetimeFigureOut">
              <a:rPr lang="ru-RU" smtClean="0"/>
              <a:pPr/>
              <a:t>08.04.2018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695C925-BA7B-42FB-9893-850F5C86CE0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FC9B469-6F29-4BBC-860E-6B1C5A52338E}" type="datetimeFigureOut">
              <a:rPr lang="ru-RU" smtClean="0"/>
              <a:pPr/>
              <a:t>08.04.2018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695C925-BA7B-42FB-9893-850F5C86CE0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EFC9B469-6F29-4BBC-860E-6B1C5A52338E}" type="datetimeFigureOut">
              <a:rPr lang="ru-RU" smtClean="0"/>
              <a:pPr/>
              <a:t>08.04.2018</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6695C925-BA7B-42FB-9893-850F5C86CE0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FC9B469-6F29-4BBC-860E-6B1C5A52338E}" type="datetimeFigureOut">
              <a:rPr lang="ru-RU" smtClean="0"/>
              <a:pPr/>
              <a:t>08.04.2018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695C925-BA7B-42FB-9893-850F5C86CE0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EFC9B469-6F29-4BBC-860E-6B1C5A52338E}" type="datetimeFigureOut">
              <a:rPr lang="ru-RU" smtClean="0"/>
              <a:pPr/>
              <a:t>08.04.2018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695C925-BA7B-42FB-9893-850F5C86CE0C}"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FC9B469-6F29-4BBC-860E-6B1C5A52338E}" type="datetimeFigureOut">
              <a:rPr lang="ru-RU" smtClean="0"/>
              <a:pPr/>
              <a:t>08.04.2018</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695C925-BA7B-42FB-9893-850F5C86CE0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namenu.ru/2443/Suhariki_s_chesnokom_k_pivu/" TargetMode="External"/><Relationship Id="rId2" Type="http://schemas.openxmlformats.org/officeDocument/2006/relationships/hyperlink" Target="http://namenu.ru/3386/Francuzskie_bulochki_k_zavtrak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namenu.ru/upload/news/files/54fefacb8eb49/54fefa39d2682.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felomena.com/sonnik/vang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ishi-stihi.ru/pesn-o-hlebe-esenin.html" TargetMode="External"/><Relationship Id="rId2" Type="http://schemas.openxmlformats.org/officeDocument/2006/relationships/hyperlink" Target="http://www.kraushka.ru/poslovici.html" TargetMode="External"/><Relationship Id="rId1" Type="http://schemas.openxmlformats.org/officeDocument/2006/relationships/slideLayout" Target="../slideLayouts/slideLayout4.xml"/><Relationship Id="rId6" Type="http://schemas.openxmlformats.org/officeDocument/2006/relationships/hyperlink" Target="http://www.liveinternet.ru/users/erisena/post355283316/" TargetMode="External"/><Relationship Id="rId5" Type="http://schemas.openxmlformats.org/officeDocument/2006/relationships/hyperlink" Target="http://1001kartina.su/tag/xleb/" TargetMode="External"/><Relationship Id="rId4" Type="http://schemas.openxmlformats.org/officeDocument/2006/relationships/hyperlink" Target="http://bintoshka.ru/stixi-o-xlebe/"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felomena.com/sonnik/h/hle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71800" y="533400"/>
            <a:ext cx="5700468" cy="2824162"/>
          </a:xfrm>
        </p:spPr>
        <p:txBody>
          <a:bodyPr>
            <a:normAutofit/>
          </a:bodyPr>
          <a:lstStyle/>
          <a:p>
            <a:pPr algn="ctr"/>
            <a:r>
              <a:rPr lang="ru-RU" sz="4800" i="1" dirty="0" smtClean="0"/>
              <a:t>Проект </a:t>
            </a:r>
            <a:r>
              <a:rPr lang="en-US" sz="4800" i="1" dirty="0" smtClean="0"/>
              <a:t>,,</a:t>
            </a:r>
            <a:r>
              <a:rPr lang="ru-RU" sz="4800" i="1" dirty="0" smtClean="0"/>
              <a:t>Портрет одного слова</a:t>
            </a:r>
            <a:r>
              <a:rPr lang="en-US" sz="4800" i="1" dirty="0" smtClean="0"/>
              <a:t>’’</a:t>
            </a:r>
            <a:endParaRPr lang="ru-RU" sz="4800" i="1" dirty="0"/>
          </a:p>
        </p:txBody>
      </p:sp>
      <p:sp>
        <p:nvSpPr>
          <p:cNvPr id="3" name="Подзаголовок 2"/>
          <p:cNvSpPr>
            <a:spLocks noGrp="1"/>
          </p:cNvSpPr>
          <p:nvPr>
            <p:ph type="subTitle" idx="1"/>
          </p:nvPr>
        </p:nvSpPr>
        <p:spPr>
          <a:xfrm>
            <a:off x="3929058" y="3500438"/>
            <a:ext cx="5000660" cy="3071834"/>
          </a:xfrm>
        </p:spPr>
        <p:txBody>
          <a:bodyPr>
            <a:normAutofit fontScale="92500"/>
          </a:bodyPr>
          <a:lstStyle/>
          <a:p>
            <a:r>
              <a:rPr lang="ru-RU" dirty="0" smtClean="0"/>
              <a:t>Выполнили: члены кружка                            «Основы русской словесности»</a:t>
            </a:r>
          </a:p>
          <a:p>
            <a:r>
              <a:rPr lang="ru-RU" dirty="0" smtClean="0"/>
              <a:t>                   МБОУ </a:t>
            </a:r>
            <a:r>
              <a:rPr lang="ru-RU" smtClean="0"/>
              <a:t>«Ленинская ОШ</a:t>
            </a:r>
            <a:r>
              <a:rPr lang="ru-RU" dirty="0" smtClean="0"/>
              <a:t>»</a:t>
            </a:r>
          </a:p>
          <a:p>
            <a:pPr algn="l"/>
            <a:r>
              <a:rPr lang="ru-RU" dirty="0" smtClean="0"/>
              <a:t>   </a:t>
            </a:r>
          </a:p>
          <a:p>
            <a:pPr algn="l"/>
            <a:r>
              <a:rPr lang="ru-RU" dirty="0" smtClean="0"/>
              <a:t>                Руководитель: Азарова С.А.</a:t>
            </a:r>
          </a:p>
          <a:p>
            <a:pPr algn="ctr"/>
            <a:r>
              <a:rPr lang="ru-RU" dirty="0" smtClean="0"/>
              <a:t> </a:t>
            </a:r>
          </a:p>
          <a:p>
            <a:pPr algn="ctr"/>
            <a:endParaRPr lang="ru-RU" dirty="0" smtClean="0"/>
          </a:p>
          <a:p>
            <a:pPr algn="ctr"/>
            <a:r>
              <a:rPr lang="ru-RU" dirty="0" smtClean="0"/>
              <a:t>- 2016 -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42844" y="142852"/>
            <a:ext cx="7858180" cy="6715148"/>
          </a:xfrm>
        </p:spPr>
        <p:txBody>
          <a:bodyPr>
            <a:normAutofit fontScale="92500" lnSpcReduction="10000"/>
          </a:bodyPr>
          <a:lstStyle/>
          <a:p>
            <a:pPr>
              <a:buNone/>
            </a:pPr>
            <a:r>
              <a:rPr lang="ru-RU" dirty="0" smtClean="0"/>
              <a:t>          </a:t>
            </a:r>
            <a:r>
              <a:rPr lang="ru-RU" dirty="0" smtClean="0">
                <a:latin typeface="Georgia" pitchFamily="18" charset="0"/>
              </a:rPr>
              <a:t>«Хлеб- дар божий»,- говорит русский народ о хлебе и с почтительностью относится к этому дару, который спасает от голода. «Худ обед - коли хлеба нет», «Хлеба ни куска, так и в тереме тоска - а хлеба каравай - так и под елью рай». Этими и другими пословицами человек определил роль хлеба в своей жизни. </a:t>
            </a:r>
          </a:p>
          <a:p>
            <a:pPr>
              <a:buNone/>
            </a:pPr>
            <a:r>
              <a:rPr lang="ru-RU" dirty="0" smtClean="0">
                <a:latin typeface="Georgia" pitchFamily="18" charset="0"/>
              </a:rPr>
              <a:t>          У слова «хлеб» много значений.</a:t>
            </a:r>
          </a:p>
          <a:p>
            <a:r>
              <a:rPr lang="ru-RU" dirty="0" smtClean="0">
                <a:latin typeface="Georgia" pitchFamily="18" charset="0"/>
              </a:rPr>
              <a:t>    1.Рожь, пшеница.</a:t>
            </a:r>
          </a:p>
          <a:p>
            <a:r>
              <a:rPr lang="ru-RU" dirty="0" smtClean="0">
                <a:latin typeface="Georgia" pitchFamily="18" charset="0"/>
              </a:rPr>
              <a:t>    2. Пищевой продукт, выпекаемый из муки.</a:t>
            </a:r>
          </a:p>
          <a:p>
            <a:r>
              <a:rPr lang="ru-RU" dirty="0" smtClean="0">
                <a:latin typeface="Georgia" pitchFamily="18" charset="0"/>
              </a:rPr>
              <a:t>    3. Пищевой продукт из муки в виде изделия какой-нибудь формы.</a:t>
            </a:r>
          </a:p>
          <a:p>
            <a:r>
              <a:rPr lang="ru-RU" dirty="0" smtClean="0">
                <a:latin typeface="Georgia" pitchFamily="18" charset="0"/>
              </a:rPr>
              <a:t>   4.главный продукт питания русского крестьянства часто символически означает пищу вообще.</a:t>
            </a:r>
          </a:p>
          <a:p>
            <a:r>
              <a:rPr lang="ru-RU" dirty="0" smtClean="0">
                <a:latin typeface="Georgia" pitchFamily="18" charset="0"/>
              </a:rPr>
              <a:t>    5. Плоды, семена злаков, размалываемые в муку.</a:t>
            </a:r>
          </a:p>
          <a:p>
            <a:r>
              <a:rPr lang="ru-RU" dirty="0" smtClean="0">
                <a:latin typeface="Georgia" pitchFamily="18" charset="0"/>
              </a:rPr>
              <a:t>    6. Средства к существованию, заработок.</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533400"/>
            <a:ext cx="7543606" cy="2868168"/>
          </a:xfrm>
        </p:spPr>
        <p:txBody>
          <a:bodyPr/>
          <a:lstStyle/>
          <a:p>
            <a:r>
              <a:rPr lang="ru-RU" i="1" dirty="0" smtClean="0"/>
              <a:t>Словообразовательная  страница</a:t>
            </a:r>
            <a:endParaRPr lang="ru-RU" i="1" dirty="0"/>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body" idx="2"/>
          </p:nvPr>
        </p:nvSpPr>
        <p:spPr>
          <a:xfrm>
            <a:off x="0" y="2996952"/>
            <a:ext cx="5897880" cy="602512"/>
          </a:xfrm>
        </p:spPr>
        <p:txBody>
          <a:bodyPr>
            <a:noAutofit/>
          </a:bodyPr>
          <a:lstStyle/>
          <a:p>
            <a:pPr lvl="1">
              <a:buNone/>
            </a:pPr>
            <a:r>
              <a:rPr lang="ru-RU" sz="4400" dirty="0" smtClean="0">
                <a:solidFill>
                  <a:schemeClr val="tx1">
                    <a:lumMod val="95000"/>
                    <a:lumOff val="5000"/>
                  </a:schemeClr>
                </a:solidFill>
                <a:latin typeface="Georgia" pitchFamily="18" charset="0"/>
              </a:rPr>
              <a:t>ХЛЕБ</a:t>
            </a:r>
            <a:endParaRPr lang="ru-RU" sz="4400" dirty="0">
              <a:solidFill>
                <a:schemeClr val="tx1">
                  <a:lumMod val="95000"/>
                  <a:lumOff val="5000"/>
                </a:schemeClr>
              </a:solidFill>
              <a:latin typeface="Georgia" pitchFamily="18" charset="0"/>
            </a:endParaRPr>
          </a:p>
        </p:txBody>
      </p:sp>
      <p:sp>
        <p:nvSpPr>
          <p:cNvPr id="12" name="Содержимое 11"/>
          <p:cNvSpPr>
            <a:spLocks noGrp="1"/>
          </p:cNvSpPr>
          <p:nvPr>
            <p:ph sz="half" idx="1"/>
          </p:nvPr>
        </p:nvSpPr>
        <p:spPr>
          <a:xfrm>
            <a:off x="3059832" y="404664"/>
            <a:ext cx="3988296" cy="5976664"/>
          </a:xfrm>
        </p:spPr>
        <p:txBody>
          <a:bodyPr>
            <a:normAutofit fontScale="85000" lnSpcReduction="20000"/>
          </a:bodyPr>
          <a:lstStyle/>
          <a:p>
            <a:r>
              <a:rPr lang="ru-RU" dirty="0" smtClean="0"/>
              <a:t>хлебный</a:t>
            </a:r>
          </a:p>
          <a:p>
            <a:r>
              <a:rPr lang="ru-RU" dirty="0" smtClean="0"/>
              <a:t>хлебница</a:t>
            </a:r>
          </a:p>
          <a:p>
            <a:r>
              <a:rPr lang="ru-RU" dirty="0" err="1" smtClean="0"/>
              <a:t>хлебокомбинат</a:t>
            </a:r>
            <a:endParaRPr lang="ru-RU" dirty="0" smtClean="0"/>
          </a:p>
          <a:p>
            <a:r>
              <a:rPr lang="ru-RU" dirty="0" smtClean="0"/>
              <a:t>хлебопек</a:t>
            </a:r>
          </a:p>
          <a:p>
            <a:r>
              <a:rPr lang="ru-RU" dirty="0" smtClean="0"/>
              <a:t>хлебороб</a:t>
            </a:r>
          </a:p>
          <a:p>
            <a:r>
              <a:rPr lang="ru-RU" dirty="0" err="1" smtClean="0"/>
              <a:t>хлеборобство</a:t>
            </a:r>
            <a:endParaRPr lang="ru-RU" dirty="0" smtClean="0"/>
          </a:p>
          <a:p>
            <a:r>
              <a:rPr lang="ru-RU" dirty="0" smtClean="0"/>
              <a:t>хлебопашество</a:t>
            </a:r>
          </a:p>
          <a:p>
            <a:r>
              <a:rPr lang="ru-RU" dirty="0" smtClean="0"/>
              <a:t>хлебопашец</a:t>
            </a:r>
          </a:p>
          <a:p>
            <a:r>
              <a:rPr lang="ru-RU" dirty="0" smtClean="0"/>
              <a:t>хлебозавод</a:t>
            </a:r>
          </a:p>
          <a:p>
            <a:r>
              <a:rPr lang="ru-RU" dirty="0" smtClean="0"/>
              <a:t>хлебобулочный</a:t>
            </a:r>
          </a:p>
          <a:p>
            <a:r>
              <a:rPr lang="ru-RU" dirty="0" smtClean="0"/>
              <a:t>хлебосольный</a:t>
            </a:r>
          </a:p>
          <a:p>
            <a:r>
              <a:rPr lang="ru-RU" dirty="0" smtClean="0"/>
              <a:t> хлебосольство</a:t>
            </a:r>
          </a:p>
          <a:p>
            <a:r>
              <a:rPr lang="ru-RU" dirty="0" smtClean="0"/>
              <a:t>хлебать</a:t>
            </a:r>
          </a:p>
          <a:p>
            <a:r>
              <a:rPr lang="ru-RU" dirty="0" smtClean="0"/>
              <a:t>хлебнуть</a:t>
            </a:r>
          </a:p>
          <a:p>
            <a:endParaRPr lang="ru-RU" dirty="0"/>
          </a:p>
        </p:txBody>
      </p:sp>
      <p:sp>
        <p:nvSpPr>
          <p:cNvPr id="6" name="Левая круглая скобка 5"/>
          <p:cNvSpPr/>
          <p:nvPr/>
        </p:nvSpPr>
        <p:spPr>
          <a:xfrm>
            <a:off x="2627784" y="116632"/>
            <a:ext cx="864096" cy="655272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7784" y="0"/>
            <a:ext cx="5844484" cy="3717032"/>
          </a:xfrm>
        </p:spPr>
        <p:txBody>
          <a:bodyPr/>
          <a:lstStyle/>
          <a:p>
            <a:r>
              <a:rPr lang="ru-RU" i="1" dirty="0" smtClean="0"/>
              <a:t>Этимологическая страница</a:t>
            </a:r>
            <a:endParaRPr lang="ru-RU" dirty="0"/>
          </a:p>
        </p:txBody>
      </p:sp>
      <p:sp>
        <p:nvSpPr>
          <p:cNvPr id="3" name="Подзаголовок 2"/>
          <p:cNvSpPr>
            <a:spLocks noGrp="1"/>
          </p:cNvSpPr>
          <p:nvPr>
            <p:ph type="subTitle" idx="1"/>
          </p:nvPr>
        </p:nvSpPr>
        <p:spPr>
          <a:xfrm>
            <a:off x="179512" y="1340768"/>
            <a:ext cx="8964488" cy="5184576"/>
          </a:xfrm>
        </p:spPr>
        <p:txBody>
          <a:bodyPr>
            <a:noAutofit/>
          </a:bodyPr>
          <a:lstStyle/>
          <a:p>
            <a:pPr algn="l"/>
            <a:endParaRPr lang="ru-RU" sz="3600" dirty="0" smtClean="0">
              <a:solidFill>
                <a:schemeClr val="tx1"/>
              </a:solidFill>
            </a:endParaRPr>
          </a:p>
          <a:p>
            <a:pPr algn="ctr"/>
            <a:endParaRPr lang="ru-RU" sz="28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358246" cy="571504"/>
          </a:xfrm>
        </p:spPr>
        <p:txBody>
          <a:bodyPr>
            <a:normAutofit/>
          </a:bodyPr>
          <a:lstStyle/>
          <a:p>
            <a:r>
              <a:rPr lang="ru-RU" sz="2800" i="1" dirty="0" smtClean="0"/>
              <a:t>ПОЧЕМУ ХЛЕБ СТАЛ НАЗЫВАТЬСЯ «ХЛЕБОМ»</a:t>
            </a:r>
            <a:endParaRPr lang="ru-RU" sz="2800" i="1" dirty="0"/>
          </a:p>
        </p:txBody>
      </p:sp>
      <p:sp>
        <p:nvSpPr>
          <p:cNvPr id="3" name="Содержимое 2"/>
          <p:cNvSpPr>
            <a:spLocks noGrp="1"/>
          </p:cNvSpPr>
          <p:nvPr>
            <p:ph idx="1"/>
          </p:nvPr>
        </p:nvSpPr>
        <p:spPr>
          <a:xfrm>
            <a:off x="500034" y="1000108"/>
            <a:ext cx="7196166" cy="5455628"/>
          </a:xfrm>
        </p:spPr>
        <p:txBody>
          <a:bodyPr>
            <a:normAutofit fontScale="62500" lnSpcReduction="20000"/>
          </a:bodyPr>
          <a:lstStyle/>
          <a:p>
            <a:pPr>
              <a:buNone/>
            </a:pPr>
            <a:r>
              <a:rPr lang="ru-RU" sz="3800" dirty="0" smtClean="0">
                <a:latin typeface="Georgia" pitchFamily="18" charset="0"/>
              </a:rPr>
              <a:t>    </a:t>
            </a:r>
            <a:r>
              <a:rPr lang="ru-RU" sz="3200" dirty="0" smtClean="0">
                <a:latin typeface="Georgia" pitchFamily="18" charset="0"/>
              </a:rPr>
              <a:t>Слово «хлеб» имеет древнегреческое происхождение. Дело в том, что греки выпекали свой хлеб в специальных горшках, называемые «</a:t>
            </a:r>
            <a:r>
              <a:rPr lang="ru-RU" sz="3200" dirty="0" err="1" smtClean="0">
                <a:latin typeface="Georgia" pitchFamily="18" charset="0"/>
              </a:rPr>
              <a:t>клибанос</a:t>
            </a:r>
            <a:r>
              <a:rPr lang="ru-RU" sz="3200" dirty="0" smtClean="0">
                <a:latin typeface="Georgia" pitchFamily="18" charset="0"/>
              </a:rPr>
              <a:t>». Отсюда произошло готское слово «</a:t>
            </a:r>
            <a:r>
              <a:rPr lang="ru-RU" sz="3200" dirty="0" err="1" smtClean="0">
                <a:latin typeface="Georgia" pitchFamily="18" charset="0"/>
              </a:rPr>
              <a:t>хлайфс</a:t>
            </a:r>
            <a:r>
              <a:rPr lang="ru-RU" sz="3200" dirty="0" smtClean="0">
                <a:latin typeface="Georgia" pitchFamily="18" charset="0"/>
              </a:rPr>
              <a:t>», которое затем переняли древние германцы, славяне и другие народы. В старонемецком языке сохранилось слово «</a:t>
            </a:r>
            <a:r>
              <a:rPr lang="ru-RU" sz="3200" dirty="0" err="1" smtClean="0">
                <a:latin typeface="Georgia" pitchFamily="18" charset="0"/>
              </a:rPr>
              <a:t>хлайб</a:t>
            </a:r>
            <a:r>
              <a:rPr lang="ru-RU" sz="3200" dirty="0" smtClean="0">
                <a:latin typeface="Georgia" pitchFamily="18" charset="0"/>
              </a:rPr>
              <a:t>», очень напоминающее наш «хлеб», или эстонское «</a:t>
            </a:r>
            <a:r>
              <a:rPr lang="ru-RU" sz="3200" dirty="0" err="1" smtClean="0">
                <a:latin typeface="Georgia" pitchFamily="18" charset="0"/>
              </a:rPr>
              <a:t>лейб</a:t>
            </a:r>
            <a:r>
              <a:rPr lang="ru-RU" sz="3200" dirty="0" smtClean="0">
                <a:latin typeface="Georgia" pitchFamily="18" charset="0"/>
              </a:rPr>
              <a:t>».</a:t>
            </a:r>
            <a:endParaRPr lang="ru-RU" sz="3800" dirty="0" smtClean="0">
              <a:latin typeface="Georgia" pitchFamily="18" charset="0"/>
            </a:endParaRPr>
          </a:p>
          <a:p>
            <a:endParaRPr lang="ru-RU" sz="3200" dirty="0" smtClean="0">
              <a:latin typeface="Georgia" pitchFamily="18" charset="0"/>
              <a:cs typeface="Aharoni" pitchFamily="2" charset="-79"/>
            </a:endParaRPr>
          </a:p>
          <a:p>
            <a:endParaRPr lang="ru-RU" sz="3200" dirty="0" smtClean="0">
              <a:latin typeface="Georgia" pitchFamily="18" charset="0"/>
              <a:cs typeface="Aharoni" pitchFamily="2" charset="-79"/>
            </a:endParaRPr>
          </a:p>
          <a:p>
            <a:pPr>
              <a:buNone/>
            </a:pPr>
            <a:r>
              <a:rPr lang="ru-RU" sz="3200" dirty="0" smtClean="0">
                <a:latin typeface="Georgia" pitchFamily="18" charset="0"/>
                <a:cs typeface="Aharoni" pitchFamily="2" charset="-79"/>
              </a:rPr>
              <a:t>    Хлеб в том или ином виде присутствует в рационе всех народов мира. Только выглядит и называется он по-разному. У славян это каравай, у кавказцев – лаваш, у евреев – маца, у немцев – </a:t>
            </a:r>
            <a:r>
              <a:rPr lang="ru-RU" sz="3200" dirty="0" err="1" smtClean="0">
                <a:latin typeface="Georgia" pitchFamily="18" charset="0"/>
                <a:cs typeface="Aharoni" pitchFamily="2" charset="-79"/>
              </a:rPr>
              <a:t>брецель</a:t>
            </a:r>
            <a:r>
              <a:rPr lang="ru-RU" sz="3200" dirty="0" smtClean="0">
                <a:latin typeface="Georgia" pitchFamily="18" charset="0"/>
                <a:cs typeface="Aharoni" pitchFamily="2" charset="-79"/>
              </a:rPr>
              <a:t>. Продолжать этот список можно очень долго. Но самый первый хлеб был изготовлен не из злаков, а из желудей. Там же, где не росли дубы, муку делали из орехов.</a:t>
            </a:r>
          </a:p>
          <a:p>
            <a:endParaRPr lang="ru-RU"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08630"/>
          </a:xfrm>
        </p:spPr>
        <p:txBody>
          <a:bodyPr>
            <a:normAutofit/>
          </a:bodyPr>
          <a:lstStyle/>
          <a:p>
            <a:r>
              <a:rPr lang="ru-RU" i="1" dirty="0" smtClean="0"/>
              <a:t>Развитие значения хлеба</a:t>
            </a:r>
            <a:endParaRPr lang="ru-RU" i="1" dirty="0"/>
          </a:p>
        </p:txBody>
      </p:sp>
      <p:sp>
        <p:nvSpPr>
          <p:cNvPr id="3" name="Содержимое 2"/>
          <p:cNvSpPr>
            <a:spLocks noGrp="1"/>
          </p:cNvSpPr>
          <p:nvPr>
            <p:ph idx="1"/>
          </p:nvPr>
        </p:nvSpPr>
        <p:spPr>
          <a:xfrm>
            <a:off x="142844" y="928670"/>
            <a:ext cx="7786742" cy="5527066"/>
          </a:xfrm>
        </p:spPr>
        <p:txBody>
          <a:bodyPr>
            <a:normAutofit fontScale="70000" lnSpcReduction="20000"/>
          </a:bodyPr>
          <a:lstStyle/>
          <a:p>
            <a:pPr>
              <a:buNone/>
            </a:pPr>
            <a:r>
              <a:rPr lang="ru-RU" dirty="0" smtClean="0"/>
              <a:t/>
            </a:r>
            <a:br>
              <a:rPr lang="ru-RU" dirty="0" smtClean="0"/>
            </a:br>
            <a:r>
              <a:rPr lang="ru-RU" dirty="0" smtClean="0"/>
              <a:t/>
            </a:r>
            <a:br>
              <a:rPr lang="ru-RU" dirty="0" smtClean="0"/>
            </a:br>
            <a:r>
              <a:rPr lang="ru-RU" sz="3400" dirty="0" smtClean="0">
                <a:latin typeface="Georgia" pitchFamily="18" charset="0"/>
              </a:rPr>
              <a:t>Первое, что научились делать люди из самых примитивных племён древности после перехода от присваивающего типа хозяйства к производящему – это выращивать злаки, перемалывать их и создавать лепёшки из крупы и воды. С веками технология усложнялась, и люди научились выпекать настоящие шедевры кулинарного искусства, несущие не только пищевую, но и высокую художественную ценность. В наши дни в магазинах представлены самые разные виды хлеба: от бородинских буханок до </a:t>
            </a:r>
            <a:r>
              <a:rPr lang="ru-RU" sz="3400" b="1" dirty="0" smtClean="0">
                <a:latin typeface="Georgia" pitchFamily="18" charset="0"/>
                <a:hlinkClick r:id="rId2"/>
              </a:rPr>
              <a:t>французских булочек</a:t>
            </a:r>
            <a:r>
              <a:rPr lang="ru-RU" sz="3400" dirty="0" smtClean="0">
                <a:latin typeface="Georgia" pitchFamily="18" charset="0"/>
              </a:rPr>
              <a:t>. Сейчас мы относимся к этому продукту просто как к части быта, но сакральное значение еще сохранилось (например, во многих семьях не принято выбрасывать хлеб, из него либо делают </a:t>
            </a:r>
            <a:r>
              <a:rPr lang="ru-RU" sz="3400" b="1" dirty="0" smtClean="0">
                <a:latin typeface="Georgia" pitchFamily="18" charset="0"/>
                <a:hlinkClick r:id="rId3"/>
              </a:rPr>
              <a:t>сухарики</a:t>
            </a:r>
            <a:r>
              <a:rPr lang="ru-RU" sz="3400" dirty="0" smtClean="0">
                <a:latin typeface="Georgia" pitchFamily="18" charset="0"/>
              </a:rPr>
              <a:t>, либо отдают на корм птицам).</a:t>
            </a:r>
            <a:br>
              <a:rPr lang="ru-RU" sz="3400" dirty="0" smtClean="0">
                <a:latin typeface="Georgia" pitchFamily="18" charset="0"/>
              </a:rPr>
            </a:br>
            <a:endParaRPr lang="ru-RU" sz="3100" dirty="0">
              <a:latin typeface="Georg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239000" cy="1214422"/>
          </a:xfrm>
        </p:spPr>
        <p:txBody>
          <a:bodyPr>
            <a:normAutofit/>
          </a:bodyPr>
          <a:lstStyle/>
          <a:p>
            <a:r>
              <a:rPr lang="ru-RU" i="1" dirty="0" smtClean="0"/>
              <a:t>из истории хлебопечения</a:t>
            </a:r>
            <a:br>
              <a:rPr lang="ru-RU" i="1" dirty="0" smtClean="0"/>
            </a:br>
            <a:endParaRPr lang="ru-RU" i="1" dirty="0"/>
          </a:p>
        </p:txBody>
      </p:sp>
      <p:sp>
        <p:nvSpPr>
          <p:cNvPr id="3" name="Содержимое 2"/>
          <p:cNvSpPr>
            <a:spLocks noGrp="1"/>
          </p:cNvSpPr>
          <p:nvPr>
            <p:ph idx="1"/>
          </p:nvPr>
        </p:nvSpPr>
        <p:spPr>
          <a:xfrm>
            <a:off x="428596" y="857232"/>
            <a:ext cx="7239000" cy="5598504"/>
          </a:xfrm>
        </p:spPr>
        <p:txBody>
          <a:bodyPr>
            <a:normAutofit fontScale="77500" lnSpcReduction="20000"/>
          </a:bodyPr>
          <a:lstStyle/>
          <a:p>
            <a:pPr>
              <a:buNone/>
            </a:pPr>
            <a:r>
              <a:rPr lang="ru-RU" dirty="0" smtClean="0">
                <a:latin typeface="Georgia" pitchFamily="18" charset="0"/>
              </a:rPr>
              <a:t>    Точно не установлено, когда человек впервые стал выпекать хлеб. Начало хлебного производства надо искать в том периоде истории, когда человек бросил кочевую жизнь и начал оседлую, вместе с которой началась культура человека. Следовательно хлебопечение положило начало цивилизации – недаром в мифологии древних народов хлебопечение имеет божественное происхождение.</a:t>
            </a:r>
          </a:p>
          <a:p>
            <a:pPr>
              <a:buNone/>
            </a:pPr>
            <a:r>
              <a:rPr lang="ru-RU" dirty="0" smtClean="0">
                <a:latin typeface="Georgia" pitchFamily="18" charset="0"/>
              </a:rPr>
              <a:t>    Родина хлебных злаков не установлена, но предполагают, что в диком виде они росли в Средней Азии. По историческим документам известно, что финикияне занимались хлебопашеством и вывозили даже зерно в другие страны. Особенно процветало хлебопашество в древнем Египте, откуда оно перешло к грекам. От последних переняли хлебопашество римляне, которые вместе со своей культурой распространили его в Западной Европе. Все эти народы культивировали преимущественно пшеницу и ячмень. В восточную Европу привезли хлебное зерно (главным образом рожь) восточные народы при своем пришествии из Азии.</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142852"/>
            <a:ext cx="6553224" cy="642942"/>
          </a:xfrm>
        </p:spPr>
        <p:txBody>
          <a:bodyPr>
            <a:normAutofit/>
          </a:bodyPr>
          <a:lstStyle/>
          <a:p>
            <a:r>
              <a:rPr lang="ru-RU" i="1" dirty="0" smtClean="0"/>
              <a:t>Хлеб в православии</a:t>
            </a:r>
            <a:endParaRPr lang="ru-RU" i="1" dirty="0"/>
          </a:p>
        </p:txBody>
      </p:sp>
      <p:sp>
        <p:nvSpPr>
          <p:cNvPr id="3" name="Содержимое 2"/>
          <p:cNvSpPr>
            <a:spLocks noGrp="1"/>
          </p:cNvSpPr>
          <p:nvPr>
            <p:ph idx="1"/>
          </p:nvPr>
        </p:nvSpPr>
        <p:spPr>
          <a:xfrm>
            <a:off x="2643174" y="928670"/>
            <a:ext cx="5053026" cy="5527066"/>
          </a:xfrm>
        </p:spPr>
        <p:txBody>
          <a:bodyPr>
            <a:normAutofit fontScale="70000" lnSpcReduction="20000"/>
          </a:bodyPr>
          <a:lstStyle/>
          <a:p>
            <a:pPr>
              <a:buNone/>
            </a:pPr>
            <a:r>
              <a:rPr lang="ru-RU" dirty="0" smtClean="0">
                <a:latin typeface="Georgia" pitchFamily="18" charset="0"/>
              </a:rPr>
              <a:t>           Православие сохранило трепетное отношение к этому продукту. Им делился Христос со своими учениками во время Тайной вечери, называя его телом Своим. Мы едим на Пасху кулич, что символизирует Воскресение Господне. В таинстве Причастия он символизирует тело Божье и даётся прихожанам после исповеди с вином. Религия прививает бережное отношение к хлебу, веру в его святость и полезность. Православная религия придаёт ему высокое значение в качестве аллегории земной жизни, благосостояния в этом мире: «Хлеб наш насущный </a:t>
            </a:r>
            <a:r>
              <a:rPr lang="ru-RU" dirty="0" err="1" smtClean="0">
                <a:latin typeface="Georgia" pitchFamily="18" charset="0"/>
              </a:rPr>
              <a:t>даждь</a:t>
            </a:r>
            <a:r>
              <a:rPr lang="ru-RU" dirty="0" smtClean="0">
                <a:latin typeface="Georgia" pitchFamily="18" charset="0"/>
              </a:rPr>
              <a:t> нам днесь», - гласят слова молитвы «Отче наш».</a:t>
            </a:r>
            <a:br>
              <a:rPr lang="ru-RU" dirty="0" smtClean="0">
                <a:latin typeface="Georgia" pitchFamily="18" charset="0"/>
              </a:rPr>
            </a:br>
            <a:r>
              <a:rPr lang="ru-RU" dirty="0" smtClean="0">
                <a:latin typeface="Georgia" pitchFamily="18" charset="0"/>
              </a:rPr>
              <a:t>Очевидно, что роль данного продукта в культуре нашего народа велика. Хотелось бы сохранить почтительное отношение к этому продукту в память наших мудрейших предков, которые знали истинные ценности жизни.</a:t>
            </a:r>
            <a:br>
              <a:rPr lang="ru-RU" dirty="0" smtClean="0">
                <a:latin typeface="Georgia" pitchFamily="18" charset="0"/>
              </a:rPr>
            </a:br>
            <a:endParaRPr lang="ru-RU" dirty="0">
              <a:latin typeface="Georgia" pitchFamily="18" charset="0"/>
            </a:endParaRPr>
          </a:p>
        </p:txBody>
      </p:sp>
      <p:pic>
        <p:nvPicPr>
          <p:cNvPr id="4" name="Рисунок 3" descr="align=left]Значение хлеба в славянской культуре">
            <a:hlinkClick r:id="rId2" tooltip="&quot;align=left]Значение хлеба в славянской культуре&quot;"/>
          </p:cNvPr>
          <p:cNvPicPr/>
          <p:nvPr/>
        </p:nvPicPr>
        <p:blipFill>
          <a:blip r:embed="rId3" cstate="print"/>
          <a:srcRect/>
          <a:stretch>
            <a:fillRect/>
          </a:stretch>
        </p:blipFill>
        <p:spPr bwMode="auto">
          <a:xfrm>
            <a:off x="285720" y="4214818"/>
            <a:ext cx="2357454" cy="2047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6267472" cy="642942"/>
          </a:xfrm>
        </p:spPr>
        <p:txBody>
          <a:bodyPr/>
          <a:lstStyle/>
          <a:p>
            <a:r>
              <a:rPr lang="ru-RU" i="1" dirty="0" smtClean="0"/>
              <a:t>   Хлеб в язычестве</a:t>
            </a:r>
            <a:endParaRPr lang="ru-RU" i="1" dirty="0"/>
          </a:p>
        </p:txBody>
      </p:sp>
      <p:sp>
        <p:nvSpPr>
          <p:cNvPr id="3" name="Содержимое 2"/>
          <p:cNvSpPr>
            <a:spLocks noGrp="1"/>
          </p:cNvSpPr>
          <p:nvPr>
            <p:ph idx="1"/>
          </p:nvPr>
        </p:nvSpPr>
        <p:spPr>
          <a:xfrm>
            <a:off x="285720" y="357166"/>
            <a:ext cx="4071966" cy="6098570"/>
          </a:xfrm>
        </p:spPr>
        <p:txBody>
          <a:bodyPr>
            <a:noAutofit/>
          </a:bodyPr>
          <a:lstStyle/>
          <a:p>
            <a:pPr>
              <a:buNone/>
            </a:pPr>
            <a:r>
              <a:rPr lang="ru-RU" sz="1600" dirty="0" smtClean="0"/>
              <a:t/>
            </a:r>
            <a:br>
              <a:rPr lang="ru-RU" sz="1600" dirty="0" smtClean="0"/>
            </a:br>
            <a:r>
              <a:rPr lang="ru-RU" sz="1600" dirty="0" smtClean="0"/>
              <a:t/>
            </a:r>
            <a:br>
              <a:rPr lang="ru-RU" sz="1600" dirty="0" smtClean="0"/>
            </a:br>
            <a:r>
              <a:rPr lang="ru-RU" sz="1600" dirty="0" smtClean="0">
                <a:latin typeface="Georgia" pitchFamily="18" charset="0"/>
              </a:rPr>
              <a:t>В жизни древних славян он служил символом труда и жизни, увидеть во сне хлеб считалось хорошим знаком (подробнее читайте в соннике </a:t>
            </a:r>
            <a:r>
              <a:rPr lang="ru-RU" sz="1600" b="1" dirty="0" smtClean="0">
                <a:latin typeface="Georgia" pitchFamily="18" charset="0"/>
                <a:hlinkClick r:id="rId2"/>
              </a:rPr>
              <a:t>пророчицы </a:t>
            </a:r>
            <a:r>
              <a:rPr lang="ru-RU" sz="1600" b="1" dirty="0" err="1" smtClean="0">
                <a:latin typeface="Georgia" pitchFamily="18" charset="0"/>
                <a:hlinkClick r:id="rId2"/>
              </a:rPr>
              <a:t>Ванги</a:t>
            </a:r>
            <a:r>
              <a:rPr lang="ru-RU" sz="1600" dirty="0" smtClean="0">
                <a:latin typeface="Georgia" pitchFamily="18" charset="0"/>
              </a:rPr>
              <a:t>). С языческих времён было принято подавать гостям кругляк на расшитом рушнике с солонкой посередине в знак гостеприимства. Таким образом, люди делились с желанным гостем самым ценным, что было добыто тяжким трудом. Хлебом-солью встречали почетных гостей, послов, молодожёнов в новом доме. Куличи пекли по таким большим праздникам как начало нового года, начало работ на земле, сбор урожая. Блины ели в дни почитания бога Солнца Ярило, круглые лепёшки символизировали небесное светило. Эти традиции перекочевали и в православную культуру.</a:t>
            </a:r>
            <a:br>
              <a:rPr lang="ru-RU" sz="1600" dirty="0" smtClean="0">
                <a:latin typeface="Georgia" pitchFamily="18" charset="0"/>
              </a:rPr>
            </a:br>
            <a:endParaRPr lang="ru-RU" sz="1600" dirty="0">
              <a:latin typeface="Georgia" pitchFamily="18" charset="0"/>
            </a:endParaRPr>
          </a:p>
        </p:txBody>
      </p:sp>
      <p:pic>
        <p:nvPicPr>
          <p:cNvPr id="2050" name="Picture 2" descr="C:\Users\User\Desktop\75_dmoros_66.jpg"/>
          <p:cNvPicPr>
            <a:picLocks noChangeAspect="1" noChangeArrowheads="1"/>
          </p:cNvPicPr>
          <p:nvPr/>
        </p:nvPicPr>
        <p:blipFill>
          <a:blip r:embed="rId3" cstate="print"/>
          <a:srcRect/>
          <a:stretch>
            <a:fillRect/>
          </a:stretch>
        </p:blipFill>
        <p:spPr bwMode="auto">
          <a:xfrm>
            <a:off x="4500562" y="3429000"/>
            <a:ext cx="3325094" cy="304800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500042"/>
            <a:ext cx="7239000" cy="5955694"/>
          </a:xfrm>
        </p:spPr>
        <p:txBody>
          <a:bodyPr>
            <a:normAutofit fontScale="77500" lnSpcReduction="20000"/>
          </a:bodyPr>
          <a:lstStyle/>
          <a:p>
            <a:pPr>
              <a:buNone/>
            </a:pPr>
            <a:r>
              <a:rPr lang="ru-RU" dirty="0" smtClean="0">
                <a:latin typeface="Georgia" pitchFamily="18" charset="0"/>
              </a:rPr>
              <a:t>          Русские всегда ели много хлеба. Какие бы кушанья ни стояли на столе, но если отсутствовал хлеб, обед считался неполноценным. Хлеб различается по видам муки, ее качеству, способам постановки теста и его рецептуре, по характеру выпечки, форме. В старые времена на большей части территории России пшеница считалась благородным хлебом, доступным не всем, и лишь как приятное дополнение. Основным хлебом было безотказное хлебное растение – рожь, </a:t>
            </a:r>
            <a:r>
              <a:rPr lang="ru-RU" dirty="0" err="1" smtClean="0">
                <a:latin typeface="Georgia" pitchFamily="18" charset="0"/>
              </a:rPr>
              <a:t>ржануха</a:t>
            </a:r>
            <a:r>
              <a:rPr lang="ru-RU" dirty="0" smtClean="0">
                <a:latin typeface="Georgia" pitchFamily="18" charset="0"/>
              </a:rPr>
              <a:t>, как ласково называли русские крестьяне ржаную муку и хлеб.</a:t>
            </a:r>
          </a:p>
          <a:p>
            <a:pPr>
              <a:buNone/>
            </a:pPr>
            <a:r>
              <a:rPr lang="ru-RU" dirty="0" smtClean="0">
                <a:latin typeface="Georgia" pitchFamily="18" charset="0"/>
              </a:rPr>
              <a:t>         Обычным было </a:t>
            </a:r>
            <a:r>
              <a:rPr lang="ru-RU" dirty="0" err="1" smtClean="0">
                <a:latin typeface="Georgia" pitchFamily="18" charset="0"/>
              </a:rPr>
              <a:t>присловие</a:t>
            </a:r>
            <a:r>
              <a:rPr lang="ru-RU" dirty="0" smtClean="0">
                <a:latin typeface="Georgia" pitchFamily="18" charset="0"/>
              </a:rPr>
              <a:t>: "Пшеничка кормит по выбору, матушка рожь всех сплошь". И это было понятным: пшеница более требовательное к условиям произрастания хлебное растение. Ржаной хлеб – "черный" – исстари играл в России основную роль. Ржаное тесто резко отличается от пшеничного. Пшеничное упругое, тянущееся, его можно растягивать как резину. Ржаное тесто почти не растягивается, оно очень вязкое, пластичное, с низкой упругостью.</a:t>
            </a:r>
          </a:p>
          <a:p>
            <a:endParaRPr lang="ru-RU" dirty="0">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0"/>
            <a:ext cx="7358114" cy="1142984"/>
          </a:xfrm>
        </p:spPr>
        <p:txBody>
          <a:bodyPr>
            <a:noAutofit/>
          </a:bodyPr>
          <a:lstStyle/>
          <a:p>
            <a:r>
              <a:rPr lang="ru-RU" sz="6000" i="1" dirty="0" smtClean="0"/>
              <a:t> </a:t>
            </a:r>
            <a:r>
              <a:rPr lang="ru-RU" sz="4400" i="1" dirty="0" smtClean="0"/>
              <a:t>Хлеб - всему голова</a:t>
            </a:r>
            <a:endParaRPr lang="ru-RU" sz="6000" i="1" dirty="0"/>
          </a:p>
        </p:txBody>
      </p:sp>
      <p:pic>
        <p:nvPicPr>
          <p:cNvPr id="4" name="Picture 2" descr="C:\Documents and Settings\1\Рабочий стол\4.jpg"/>
          <p:cNvPicPr>
            <a:picLocks noChangeAspect="1" noChangeArrowheads="1"/>
          </p:cNvPicPr>
          <p:nvPr/>
        </p:nvPicPr>
        <p:blipFill>
          <a:blip r:embed="rId2" cstate="print"/>
          <a:srcRect/>
          <a:stretch>
            <a:fillRect/>
          </a:stretch>
        </p:blipFill>
        <p:spPr bwMode="auto">
          <a:xfrm>
            <a:off x="142844" y="1142984"/>
            <a:ext cx="7734300" cy="55245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3728" y="0"/>
            <a:ext cx="6840760" cy="3571876"/>
          </a:xfrm>
        </p:spPr>
        <p:txBody>
          <a:bodyPr/>
          <a:lstStyle/>
          <a:p>
            <a:r>
              <a:rPr lang="ru-RU" i="1" dirty="0" smtClean="0"/>
              <a:t>Фразеологическая страница</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57158" y="214290"/>
            <a:ext cx="7500990" cy="6500858"/>
          </a:xfrm>
        </p:spPr>
        <p:txBody>
          <a:bodyPr>
            <a:normAutofit fontScale="70000" lnSpcReduction="20000"/>
          </a:bodyPr>
          <a:lstStyle/>
          <a:p>
            <a:pPr>
              <a:buNone/>
            </a:pPr>
            <a:r>
              <a:rPr lang="ru-RU" dirty="0" smtClean="0">
                <a:latin typeface="Georgia" pitchFamily="18" charset="0"/>
              </a:rPr>
              <a:t>     С хлебом связано бесчисленное множество пословиц, поговорок, притч и сказок, в которых образ хлеба употребляется в описании богатства и нищеты, скупости и щедрости, лени и трудолюбия, благословения и проклятья, одним словом, хлеб – это основа жизни, с ним связаны многочисленные обряды и верования. Почтение и уважение к хлебу воспитывалось в русском человеке с раннего детства и проносилось им через всю жизнь.</a:t>
            </a:r>
          </a:p>
          <a:p>
            <a:pPr>
              <a:buNone/>
            </a:pPr>
            <a:r>
              <a:rPr lang="ru-RU" dirty="0" smtClean="0">
                <a:latin typeface="Georgia" pitchFamily="18" charset="0"/>
              </a:rPr>
              <a:t>      Исстари русский народ считался хлебосольным, т.е. гостеприимным, готовым поделиться с гостем всем, что имеется в доме.</a:t>
            </a:r>
          </a:p>
          <a:p>
            <a:pPr>
              <a:buNone/>
            </a:pPr>
            <a:r>
              <a:rPr lang="ru-RU" dirty="0" smtClean="0">
                <a:latin typeface="Georgia" pitchFamily="18" charset="0"/>
              </a:rPr>
              <a:t>     Выражение: "Хлеб да соль" – служило одной из форм приветствия, означавшего пожелание благополучия. Если в дом приходил посторонний и заставал домочадцев за обедом, то, как правило, он приветствовал их словами: "Хлеб да соль". Хозяин на это отвечал: "Хлеб кушать милости просим". И сегодня этот прекрасный обычай не забыт во многих, особенно крестьянских семьях.</a:t>
            </a:r>
          </a:p>
          <a:p>
            <a:pPr>
              <a:buNone/>
            </a:pPr>
            <a:r>
              <a:rPr lang="ru-RU" dirty="0" smtClean="0">
                <a:latin typeface="Georgia" pitchFamily="18" charset="0"/>
              </a:rPr>
              <a:t>      Когда в старину о человеке хотели сказать, что он гостеприимен говорили так: "Дом, как чаша полная, – хлеб-соль со стола не сходят." Не забывали о хлебе-соли и при рождении младенца. Роженице приносили ломоть хлеба с солью, и она должна была съесть хоть маленький кусочек. Краюшку хлеба клали и в колыбельку к младенцу. Такое уважение к хлебу на Руси объясняется тем, что он всегда был символом нелегкого крестьянского труда, благополучия, достатка.</a:t>
            </a:r>
          </a:p>
          <a:p>
            <a:endParaRPr lang="ru-RU" dirty="0">
              <a:latin typeface="Georg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715436" cy="714356"/>
          </a:xfrm>
        </p:spPr>
        <p:txBody>
          <a:bodyPr>
            <a:normAutofit/>
          </a:bodyPr>
          <a:lstStyle/>
          <a:p>
            <a:r>
              <a:rPr lang="ru-RU" i="1" dirty="0" smtClean="0"/>
              <a:t>Пословицы и поговорки о хлебе</a:t>
            </a:r>
            <a:endParaRPr lang="ru-RU" i="1" dirty="0"/>
          </a:p>
        </p:txBody>
      </p:sp>
      <p:sp>
        <p:nvSpPr>
          <p:cNvPr id="3" name="Содержимое 2"/>
          <p:cNvSpPr>
            <a:spLocks noGrp="1"/>
          </p:cNvSpPr>
          <p:nvPr>
            <p:ph idx="1"/>
          </p:nvPr>
        </p:nvSpPr>
        <p:spPr>
          <a:xfrm>
            <a:off x="457200" y="857232"/>
            <a:ext cx="7239000" cy="5598504"/>
          </a:xfrm>
        </p:spPr>
        <p:txBody>
          <a:bodyPr>
            <a:normAutofit fontScale="77500" lnSpcReduction="20000"/>
          </a:bodyPr>
          <a:lstStyle/>
          <a:p>
            <a:r>
              <a:rPr lang="ru-RU" dirty="0" smtClean="0"/>
              <a:t>Хлеб всему голова.</a:t>
            </a:r>
          </a:p>
          <a:p>
            <a:r>
              <a:rPr lang="ru-RU" dirty="0" smtClean="0"/>
              <a:t>Хлеб в пути не тягость.</a:t>
            </a:r>
          </a:p>
          <a:p>
            <a:r>
              <a:rPr lang="ru-RU" dirty="0" smtClean="0"/>
              <a:t>Хлеб везде хорош – и у нас и за морем.</a:t>
            </a:r>
          </a:p>
          <a:p>
            <a:r>
              <a:rPr lang="ru-RU" dirty="0" smtClean="0"/>
              <a:t>Хлеб да вода – богатырская еда.</a:t>
            </a:r>
          </a:p>
          <a:p>
            <a:r>
              <a:rPr lang="ru-RU" dirty="0" smtClean="0"/>
              <a:t>Хлеб да живот и без денег живет.</a:t>
            </a:r>
          </a:p>
          <a:p>
            <a:r>
              <a:rPr lang="ru-RU" dirty="0" smtClean="0"/>
              <a:t>Хлеб-соль – конец обеду.</a:t>
            </a:r>
          </a:p>
          <a:p>
            <a:r>
              <a:rPr lang="ru-RU" dirty="0" smtClean="0"/>
              <a:t>Хлеб-соль кушай, а добрых людей слушай.</a:t>
            </a:r>
          </a:p>
          <a:p>
            <a:r>
              <a:rPr lang="ru-RU" dirty="0" smtClean="0"/>
              <a:t>Был бы хлеб, а зубы сыщутся.</a:t>
            </a:r>
          </a:p>
          <a:p>
            <a:r>
              <a:rPr lang="ru-RU" dirty="0" smtClean="0"/>
              <a:t>Без соли, без хлеба худая беседа.</a:t>
            </a:r>
          </a:p>
          <a:p>
            <a:r>
              <a:rPr lang="ru-RU" dirty="0" smtClean="0"/>
              <a:t>Будет хлеб - будет и обед.</a:t>
            </a:r>
          </a:p>
          <a:p>
            <a:r>
              <a:rPr lang="ru-RU" dirty="0" smtClean="0"/>
              <a:t>Без хлеба и без каши ни во что и труды наши. </a:t>
            </a:r>
          </a:p>
          <a:p>
            <a:r>
              <a:rPr lang="ru-RU" dirty="0" smtClean="0"/>
              <a:t>Без хлеба куска везде тоска.</a:t>
            </a:r>
          </a:p>
          <a:p>
            <a:r>
              <a:rPr lang="ru-RU" dirty="0" err="1" smtClean="0"/>
              <a:t>Пролениться</a:t>
            </a:r>
            <a:r>
              <a:rPr lang="ru-RU" dirty="0" smtClean="0"/>
              <a:t> - и хлеба лишиться.</a:t>
            </a:r>
          </a:p>
          <a:p>
            <a:r>
              <a:rPr lang="ru-RU" dirty="0" smtClean="0"/>
              <a:t>Работай до поту, поешь хлеба в охоту.</a:t>
            </a:r>
          </a:p>
          <a:p>
            <a:r>
              <a:rPr lang="ru-RU" dirty="0" smtClean="0"/>
              <a:t>Разговором сыт не будешь, если хлеба не добудешь.</a:t>
            </a:r>
          </a:p>
          <a:p>
            <a:r>
              <a:rPr lang="ru-RU" dirty="0" smtClean="0"/>
              <a:t>Плох обед, коли хлеба нет.</a:t>
            </a:r>
            <a:br>
              <a:rPr lang="ru-RU" dirty="0" smtClean="0"/>
            </a:b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79512" y="116632"/>
            <a:ext cx="7920880" cy="6552728"/>
          </a:xfrm>
        </p:spPr>
        <p:txBody>
          <a:bodyPr>
            <a:noAutofit/>
          </a:bodyPr>
          <a:lstStyle/>
          <a:p>
            <a:pPr>
              <a:buNone/>
            </a:pPr>
            <a:r>
              <a:rPr lang="ru-RU" sz="2400" dirty="0" smtClean="0">
                <a:latin typeface="Georgia" pitchFamily="18" charset="0"/>
              </a:rPr>
              <a:t>     Хлеб на Руси всегда ассоциировался со всеми насущными житейскими потребностями. В нашей речи существуют такие устоявшиеся выражения:</a:t>
            </a:r>
          </a:p>
          <a:p>
            <a:pPr>
              <a:buNone/>
            </a:pPr>
            <a:r>
              <a:rPr lang="ru-RU" sz="2400" b="1" dirty="0" smtClean="0">
                <a:latin typeface="Georgia" pitchFamily="18" charset="0"/>
              </a:rPr>
              <a:t>Хлеб-соль</a:t>
            </a:r>
            <a:r>
              <a:rPr lang="ru-RU" sz="2400" dirty="0" smtClean="0">
                <a:latin typeface="Georgia" pitchFamily="18" charset="0"/>
              </a:rPr>
              <a:t> </a:t>
            </a:r>
            <a:r>
              <a:rPr lang="ru-RU" sz="2800" dirty="0" smtClean="0">
                <a:latin typeface="Georgia" pitchFamily="18" charset="0"/>
              </a:rPr>
              <a:t>- </a:t>
            </a:r>
            <a:r>
              <a:rPr lang="ru-RU" sz="2400" dirty="0" smtClean="0">
                <a:latin typeface="Georgia" pitchFamily="18" charset="0"/>
              </a:rPr>
              <a:t>гостеприимство (по древнему обычаю, желанным гостям подносили на рушнике хлеб и соль).</a:t>
            </a:r>
            <a:endParaRPr lang="ru-RU" sz="2800" dirty="0" smtClean="0">
              <a:latin typeface="Georgia" pitchFamily="18" charset="0"/>
            </a:endParaRPr>
          </a:p>
          <a:p>
            <a:pPr>
              <a:buNone/>
            </a:pPr>
            <a:r>
              <a:rPr lang="ru-RU" sz="2400" b="1" dirty="0" smtClean="0">
                <a:latin typeface="Georgia" pitchFamily="18" charset="0"/>
              </a:rPr>
              <a:t>С кем-л. хлеб-соль водит</a:t>
            </a:r>
            <a:r>
              <a:rPr lang="ru-RU" sz="2400" dirty="0" smtClean="0">
                <a:latin typeface="Georgia" pitchFamily="18" charset="0"/>
              </a:rPr>
              <a:t>ь </a:t>
            </a:r>
            <a:r>
              <a:rPr lang="ru-RU" sz="2800" dirty="0" smtClean="0">
                <a:latin typeface="Georgia" pitchFamily="18" charset="0"/>
              </a:rPr>
              <a:t>- </a:t>
            </a:r>
            <a:r>
              <a:rPr lang="ru-RU" sz="2400" dirty="0" smtClean="0">
                <a:latin typeface="Georgia" pitchFamily="18" charset="0"/>
              </a:rPr>
              <a:t>быть в дружественных отношениях.</a:t>
            </a:r>
            <a:endParaRPr lang="ru-RU" sz="2800" dirty="0" smtClean="0">
              <a:latin typeface="Georgia" pitchFamily="18" charset="0"/>
            </a:endParaRPr>
          </a:p>
          <a:p>
            <a:pPr>
              <a:buNone/>
            </a:pPr>
            <a:r>
              <a:rPr lang="ru-RU" sz="2400" b="1" dirty="0" smtClean="0">
                <a:latin typeface="Georgia" pitchFamily="18" charset="0"/>
              </a:rPr>
              <a:t>Хлеба и зрелищ</a:t>
            </a:r>
            <a:r>
              <a:rPr lang="ru-RU" sz="2400" dirty="0" smtClean="0">
                <a:latin typeface="Georgia" pitchFamily="18" charset="0"/>
              </a:rPr>
              <a:t>! </a:t>
            </a:r>
            <a:r>
              <a:rPr lang="ru-RU" sz="2800" dirty="0" smtClean="0">
                <a:latin typeface="Georgia" pitchFamily="18" charset="0"/>
              </a:rPr>
              <a:t>- </a:t>
            </a:r>
            <a:r>
              <a:rPr lang="ru-RU" sz="2400" dirty="0" smtClean="0">
                <a:latin typeface="Georgia" pitchFamily="18" charset="0"/>
              </a:rPr>
              <a:t>лозунг древнеримских плебеев, переносно: требование удовлетворения самых насущных желаний непритязательной толпы. </a:t>
            </a:r>
            <a:endParaRPr lang="ru-RU" sz="2800" dirty="0" smtClean="0">
              <a:latin typeface="Georgia" pitchFamily="18" charset="0"/>
            </a:endParaRPr>
          </a:p>
          <a:p>
            <a:pPr>
              <a:buNone/>
            </a:pPr>
            <a:r>
              <a:rPr lang="ru-RU" sz="2400" b="1" dirty="0" smtClean="0">
                <a:latin typeface="Georgia" pitchFamily="18" charset="0"/>
              </a:rPr>
              <a:t>Нужен/необходим как хлеб насущный </a:t>
            </a:r>
            <a:r>
              <a:rPr lang="ru-RU" sz="2800" dirty="0" smtClean="0">
                <a:latin typeface="Georgia" pitchFamily="18" charset="0"/>
              </a:rPr>
              <a:t>- </a:t>
            </a:r>
            <a:r>
              <a:rPr lang="ru-RU" sz="2400" dirty="0" smtClean="0">
                <a:latin typeface="Georgia" pitchFamily="18" charset="0"/>
              </a:rPr>
              <a:t>жизненно нужен (насущный означает ежедневный, выражение «хлеб насущный» - из текста распространённой христианской молитвы «Отче наш»).</a:t>
            </a:r>
            <a:endParaRPr lang="ru-RU" sz="2800" dirty="0" smtClean="0">
              <a:latin typeface="Georgia" pitchFamily="18" charset="0"/>
            </a:endParaRPr>
          </a:p>
          <a:p>
            <a:endParaRPr lang="ru-RU"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14282" y="0"/>
            <a:ext cx="7958118" cy="6669360"/>
          </a:xfrm>
        </p:spPr>
        <p:txBody>
          <a:bodyPr>
            <a:noAutofit/>
          </a:bodyPr>
          <a:lstStyle/>
          <a:p>
            <a:pPr>
              <a:buNone/>
            </a:pPr>
            <a:endParaRPr lang="ru-RU" sz="2000" b="1" dirty="0" smtClean="0"/>
          </a:p>
          <a:p>
            <a:pPr>
              <a:buNone/>
            </a:pPr>
            <a:r>
              <a:rPr lang="ru-RU" sz="2400" b="1" dirty="0" smtClean="0">
                <a:latin typeface="Georgia" pitchFamily="18" charset="0"/>
              </a:rPr>
              <a:t>Даром хлеб есть </a:t>
            </a:r>
            <a:r>
              <a:rPr lang="ru-RU" sz="2400" dirty="0" smtClean="0">
                <a:latin typeface="Georgia" pitchFamily="18" charset="0"/>
              </a:rPr>
              <a:t>- питаться на средства кого-л., не принося тому никакой пользы.</a:t>
            </a:r>
            <a:endParaRPr lang="ru-RU" sz="2400" b="1" dirty="0" smtClean="0">
              <a:latin typeface="Georgia" pitchFamily="18" charset="0"/>
            </a:endParaRPr>
          </a:p>
          <a:p>
            <a:pPr>
              <a:buNone/>
            </a:pPr>
            <a:r>
              <a:rPr lang="ru-RU" sz="2400" b="1" dirty="0" smtClean="0">
                <a:latin typeface="Georgia" pitchFamily="18" charset="0"/>
              </a:rPr>
              <a:t>Сидеть на хлебе с водой</a:t>
            </a:r>
            <a:r>
              <a:rPr lang="ru-RU" sz="2400" dirty="0" smtClean="0">
                <a:latin typeface="Georgia" pitchFamily="18" charset="0"/>
              </a:rPr>
              <a:t> - обходиться самым скудным рационом (будучи не в состоянии заработать на лучшее или будучи наказанным).</a:t>
            </a:r>
          </a:p>
          <a:p>
            <a:pPr>
              <a:buNone/>
            </a:pPr>
            <a:r>
              <a:rPr lang="ru-RU" sz="2400" b="1" dirty="0" smtClean="0">
                <a:latin typeface="Georgia" pitchFamily="18" charset="0"/>
              </a:rPr>
              <a:t>И то хлеб</a:t>
            </a:r>
            <a:r>
              <a:rPr lang="ru-RU" sz="2400" dirty="0" smtClean="0">
                <a:latin typeface="Georgia" pitchFamily="18" charset="0"/>
              </a:rPr>
              <a:t> - хорошо, что есть хоть это, хотя могло бы быть лучше (« Личность способна научиться читать - прекрасно. Пусть учится; она проявляет способности к спорту - тоже неплохо; она никаких наклонностей не проявляет, и то хлеб для педагога» - А. Макаренко).</a:t>
            </a:r>
          </a:p>
          <a:p>
            <a:pPr>
              <a:buNone/>
            </a:pPr>
            <a:r>
              <a:rPr lang="ru-RU" sz="2400" b="1" dirty="0" smtClean="0">
                <a:latin typeface="Georgia" pitchFamily="18" charset="0"/>
              </a:rPr>
              <a:t>Перебиваться с хлеба на квас</a:t>
            </a:r>
            <a:r>
              <a:rPr lang="ru-RU" sz="2400" dirty="0" smtClean="0">
                <a:latin typeface="Georgia" pitchFamily="18" charset="0"/>
              </a:rPr>
              <a:t> - жить на самом необходимом (не имея возможности позволить себе лучшее).</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42844" y="332656"/>
            <a:ext cx="7957548" cy="6408712"/>
          </a:xfrm>
        </p:spPr>
        <p:txBody>
          <a:bodyPr>
            <a:normAutofit/>
          </a:bodyPr>
          <a:lstStyle/>
          <a:p>
            <a:pPr>
              <a:buNone/>
            </a:pPr>
            <a:r>
              <a:rPr lang="ru-RU" sz="2400" b="1" dirty="0" smtClean="0">
                <a:latin typeface="Georgia" pitchFamily="18" charset="0"/>
              </a:rPr>
              <a:t>Хлеб да соль!</a:t>
            </a:r>
            <a:r>
              <a:rPr lang="ru-RU" sz="2400" dirty="0" smtClean="0">
                <a:latin typeface="Georgia" pitchFamily="18" charset="0"/>
              </a:rPr>
              <a:t> </a:t>
            </a:r>
            <a:r>
              <a:rPr lang="ru-RU" sz="2800" dirty="0" smtClean="0">
                <a:latin typeface="Georgia" pitchFamily="18" charset="0"/>
              </a:rPr>
              <a:t>- старинное пожелание доброго аппетита (это говорили только человеку за едой, в ответ нужно было сказать: «Милости просим». Если сотрапезник был нежелателен, произносилось: « Ем, да свой»).</a:t>
            </a:r>
          </a:p>
          <a:p>
            <a:pPr>
              <a:buNone/>
            </a:pPr>
            <a:r>
              <a:rPr lang="ru-RU" sz="2400" b="1" dirty="0" smtClean="0">
                <a:latin typeface="Georgia" pitchFamily="18" charset="0"/>
              </a:rPr>
              <a:t>Хлебом не корми (а дай порулить)</a:t>
            </a:r>
            <a:r>
              <a:rPr lang="ru-RU" sz="2400" dirty="0" smtClean="0">
                <a:latin typeface="Georgia" pitchFamily="18" charset="0"/>
              </a:rPr>
              <a:t> - </a:t>
            </a:r>
            <a:r>
              <a:rPr lang="ru-RU" sz="2800" dirty="0" smtClean="0">
                <a:latin typeface="Georgia" pitchFamily="18" charset="0"/>
              </a:rPr>
              <a:t>выражение, означающее сильное пристрастие кого-л. К определённому занятию (так, что данное занятие представляется важнее еды).</a:t>
            </a:r>
          </a:p>
          <a:p>
            <a:pPr>
              <a:buNone/>
            </a:pPr>
            <a:r>
              <a:rPr lang="ru-RU" sz="2400" b="1" dirty="0" smtClean="0">
                <a:latin typeface="Georgia" pitchFamily="18" charset="0"/>
              </a:rPr>
              <a:t>Сажать (кого-л.) на хлеб и воду</a:t>
            </a:r>
            <a:r>
              <a:rPr lang="ru-RU" sz="2800" dirty="0" smtClean="0">
                <a:latin typeface="Georgia" pitchFamily="18" charset="0"/>
              </a:rPr>
              <a:t> </a:t>
            </a:r>
            <a:r>
              <a:rPr lang="ru-RU" sz="2400" dirty="0" smtClean="0">
                <a:latin typeface="Georgia" pitchFamily="18" charset="0"/>
              </a:rPr>
              <a:t>- ограничивать кого-л.в еде в качестве наказания, сажать в тюрьм</a:t>
            </a:r>
            <a:r>
              <a:rPr lang="ru-RU" sz="2400" dirty="0" smtClean="0"/>
              <a:t>у.</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14282" y="188640"/>
            <a:ext cx="7886110" cy="6408712"/>
          </a:xfrm>
        </p:spPr>
        <p:txBody>
          <a:bodyPr>
            <a:normAutofit fontScale="85000" lnSpcReduction="20000"/>
          </a:bodyPr>
          <a:lstStyle/>
          <a:p>
            <a:pPr>
              <a:buNone/>
            </a:pPr>
            <a:r>
              <a:rPr lang="ru-RU" sz="2800" b="1" dirty="0" smtClean="0">
                <a:latin typeface="Georgia" pitchFamily="18" charset="0"/>
              </a:rPr>
              <a:t>На чьих-то хлебах</a:t>
            </a:r>
            <a:r>
              <a:rPr lang="ru-RU" sz="2800" dirty="0" smtClean="0">
                <a:latin typeface="Georgia" pitchFamily="18" charset="0"/>
              </a:rPr>
              <a:t> -  на чьём-то иждивении, содержании, за чей-то счёт.</a:t>
            </a:r>
          </a:p>
          <a:p>
            <a:pPr>
              <a:buNone/>
            </a:pPr>
            <a:r>
              <a:rPr lang="ru-RU" sz="2800" b="1" dirty="0" smtClean="0">
                <a:latin typeface="Georgia" pitchFamily="18" charset="0"/>
              </a:rPr>
              <a:t>Живём, хлеб жуём</a:t>
            </a:r>
            <a:r>
              <a:rPr lang="ru-RU" sz="2800" dirty="0" smtClean="0">
                <a:latin typeface="Georgia" pitchFamily="18" charset="0"/>
              </a:rPr>
              <a:t> - живём понемногу, дела не слишком хороши, но не плохи.</a:t>
            </a:r>
          </a:p>
          <a:p>
            <a:pPr>
              <a:buNone/>
            </a:pPr>
            <a:r>
              <a:rPr lang="ru-RU" sz="2800" b="1" dirty="0" smtClean="0">
                <a:latin typeface="Georgia" pitchFamily="18" charset="0"/>
              </a:rPr>
              <a:t>Забывать (чей-л.) хлеб-соль</a:t>
            </a:r>
            <a:r>
              <a:rPr lang="ru-RU" sz="2800" dirty="0" smtClean="0">
                <a:latin typeface="Georgia" pitchFamily="18" charset="0"/>
              </a:rPr>
              <a:t> - отплатить кому-л. чёрной неблагодарностью за услуги.</a:t>
            </a:r>
          </a:p>
          <a:p>
            <a:pPr>
              <a:buNone/>
            </a:pPr>
            <a:r>
              <a:rPr lang="ru-RU" sz="2800" b="1" dirty="0" smtClean="0">
                <a:latin typeface="Georgia" pitchFamily="18" charset="0"/>
              </a:rPr>
              <a:t>Отбивать хлеб у кого-л</a:t>
            </a:r>
            <a:r>
              <a:rPr lang="ru-RU" sz="2800" dirty="0" smtClean="0">
                <a:latin typeface="Georgia" pitchFamily="18" charset="0"/>
              </a:rPr>
              <a:t>. - лишить кого-л. заработка.</a:t>
            </a:r>
          </a:p>
          <a:p>
            <a:pPr>
              <a:buNone/>
            </a:pPr>
            <a:r>
              <a:rPr lang="ru-RU" sz="2800" b="1" dirty="0" smtClean="0">
                <a:latin typeface="Georgia" pitchFamily="18" charset="0"/>
              </a:rPr>
              <a:t>Есть чужой хлеб</a:t>
            </a:r>
            <a:r>
              <a:rPr lang="ru-RU" sz="2800" dirty="0" smtClean="0">
                <a:latin typeface="Georgia" pitchFamily="18" charset="0"/>
              </a:rPr>
              <a:t> - см. жить за чужой счёт.</a:t>
            </a:r>
          </a:p>
          <a:p>
            <a:endParaRPr lang="ru-RU" sz="2800" dirty="0" smtClean="0">
              <a:latin typeface="Georgia" pitchFamily="18" charset="0"/>
            </a:endParaRPr>
          </a:p>
          <a:p>
            <a:pPr>
              <a:buNone/>
            </a:pPr>
            <a:r>
              <a:rPr lang="ru-RU" sz="2800" b="1" dirty="0" smtClean="0">
                <a:latin typeface="Georgia" pitchFamily="18" charset="0"/>
              </a:rPr>
              <a:t>Хлебнуть:</a:t>
            </a:r>
            <a:endParaRPr lang="ru-RU" sz="2800" dirty="0" smtClean="0">
              <a:latin typeface="Georgia" pitchFamily="18" charset="0"/>
            </a:endParaRPr>
          </a:p>
          <a:p>
            <a:pPr>
              <a:buNone/>
            </a:pPr>
            <a:r>
              <a:rPr lang="ru-RU" sz="2800" b="1" dirty="0" smtClean="0">
                <a:latin typeface="Georgia" pitchFamily="18" charset="0"/>
              </a:rPr>
              <a:t>Хлебнуть лишнего</a:t>
            </a:r>
            <a:r>
              <a:rPr lang="ru-RU" sz="2800" dirty="0" smtClean="0">
                <a:latin typeface="Georgia" pitchFamily="18" charset="0"/>
              </a:rPr>
              <a:t> - выпить больше, чем является нормой для данного человека.</a:t>
            </a:r>
            <a:r>
              <a:rPr lang="ru-RU" sz="2800" b="1" dirty="0" smtClean="0">
                <a:latin typeface="Georgia" pitchFamily="18" charset="0"/>
              </a:rPr>
              <a:t> </a:t>
            </a:r>
          </a:p>
          <a:p>
            <a:pPr>
              <a:buNone/>
            </a:pPr>
            <a:r>
              <a:rPr lang="ru-RU" sz="2800" b="1" dirty="0" smtClean="0">
                <a:latin typeface="Georgia" pitchFamily="18" charset="0"/>
              </a:rPr>
              <a:t>Не солоно хлебавши</a:t>
            </a:r>
            <a:r>
              <a:rPr lang="ru-RU" sz="2800" dirty="0" smtClean="0">
                <a:latin typeface="Georgia" pitchFamily="18" charset="0"/>
              </a:rPr>
              <a:t> - не встретив гостеприимства (соль на Руси была дорогим продуктом, поэтому нежеланным гостям подавали несолёную еду не только из экономии, но и чтобы показать, что в их присутствии в этом доме не нуждаются).</a:t>
            </a:r>
          </a:p>
          <a:p>
            <a:endParaRPr lang="ru-RU" sz="2800" dirty="0" smtClean="0"/>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239000" cy="642918"/>
          </a:xfrm>
        </p:spPr>
        <p:txBody>
          <a:bodyPr>
            <a:normAutofit/>
          </a:bodyPr>
          <a:lstStyle/>
          <a:p>
            <a:r>
              <a:rPr lang="ru-RU" dirty="0" smtClean="0"/>
              <a:t>        </a:t>
            </a:r>
            <a:r>
              <a:rPr lang="ru-RU" i="1" dirty="0" smtClean="0"/>
              <a:t>ЗАГАДКИ О ХЛЕБЕ</a:t>
            </a:r>
            <a:endParaRPr lang="ru-RU" i="1" dirty="0"/>
          </a:p>
        </p:txBody>
      </p:sp>
      <p:sp>
        <p:nvSpPr>
          <p:cNvPr id="3" name="Содержимое 2"/>
          <p:cNvSpPr>
            <a:spLocks noGrp="1"/>
          </p:cNvSpPr>
          <p:nvPr>
            <p:ph idx="1"/>
          </p:nvPr>
        </p:nvSpPr>
        <p:spPr>
          <a:xfrm>
            <a:off x="1000100" y="642918"/>
            <a:ext cx="6696100" cy="5598504"/>
          </a:xfrm>
        </p:spPr>
        <p:txBody>
          <a:bodyPr numCol="2">
            <a:noAutofit/>
          </a:bodyPr>
          <a:lstStyle/>
          <a:p>
            <a:pPr>
              <a:buNone/>
            </a:pPr>
            <a:r>
              <a:rPr lang="ru-RU" sz="1100" dirty="0" smtClean="0">
                <a:latin typeface="Georgia" pitchFamily="18" charset="0"/>
              </a:rPr>
              <a:t>         </a:t>
            </a:r>
            <a:r>
              <a:rPr lang="ru-RU" sz="1200" dirty="0" smtClean="0">
                <a:latin typeface="Georgia" pitchFamily="18" charset="0"/>
              </a:rPr>
              <a:t>***</a:t>
            </a:r>
            <a:endParaRPr lang="ru-RU" sz="1100" dirty="0" smtClean="0">
              <a:latin typeface="Georgia" pitchFamily="18" charset="0"/>
            </a:endParaRPr>
          </a:p>
          <a:p>
            <a:pPr>
              <a:buNone/>
            </a:pPr>
            <a:r>
              <a:rPr lang="ru-RU" sz="1050" dirty="0" smtClean="0">
                <a:latin typeface="Georgia" pitchFamily="18" charset="0"/>
              </a:rPr>
              <a:t>Мнут и катают,</a:t>
            </a:r>
          </a:p>
          <a:p>
            <a:pPr>
              <a:buNone/>
            </a:pPr>
            <a:r>
              <a:rPr lang="ru-RU" sz="1050" dirty="0" smtClean="0">
                <a:latin typeface="Georgia" pitchFamily="18" charset="0"/>
              </a:rPr>
              <a:t>В печи закаляют,</a:t>
            </a:r>
          </a:p>
          <a:p>
            <a:pPr>
              <a:buNone/>
            </a:pPr>
            <a:r>
              <a:rPr lang="ru-RU" sz="1050" dirty="0" smtClean="0">
                <a:latin typeface="Georgia" pitchFamily="18" charset="0"/>
              </a:rPr>
              <a:t>А потом за столом</a:t>
            </a:r>
          </a:p>
          <a:p>
            <a:pPr>
              <a:buNone/>
            </a:pPr>
            <a:r>
              <a:rPr lang="ru-RU" sz="1050" dirty="0" smtClean="0">
                <a:latin typeface="Georgia" pitchFamily="18" charset="0"/>
              </a:rPr>
              <a:t>Нарезают ножом</a:t>
            </a:r>
          </a:p>
          <a:p>
            <a:pPr>
              <a:buNone/>
            </a:pPr>
            <a:r>
              <a:rPr lang="ru-RU" sz="1050" dirty="0" smtClean="0">
                <a:latin typeface="Georgia" pitchFamily="18" charset="0"/>
              </a:rPr>
              <a:t> </a:t>
            </a:r>
          </a:p>
          <a:p>
            <a:pPr>
              <a:buNone/>
            </a:pPr>
            <a:r>
              <a:rPr lang="ru-RU" sz="1200" dirty="0" smtClean="0">
                <a:latin typeface="Georgia" pitchFamily="18" charset="0"/>
              </a:rPr>
              <a:t>        ***</a:t>
            </a:r>
          </a:p>
          <a:p>
            <a:pPr>
              <a:buNone/>
            </a:pPr>
            <a:r>
              <a:rPr lang="ru-RU" sz="1050" dirty="0" smtClean="0">
                <a:latin typeface="Georgia" pitchFamily="18" charset="0"/>
              </a:rPr>
              <a:t>Тарелка супа меж локтями, </a:t>
            </a:r>
          </a:p>
          <a:p>
            <a:pPr>
              <a:buNone/>
            </a:pPr>
            <a:r>
              <a:rPr lang="ru-RU" sz="1050" dirty="0" smtClean="0">
                <a:latin typeface="Georgia" pitchFamily="18" charset="0"/>
              </a:rPr>
              <a:t>А он в руках у всех ломтями .                                            </a:t>
            </a:r>
          </a:p>
          <a:p>
            <a:pPr>
              <a:buNone/>
            </a:pPr>
            <a:r>
              <a:rPr lang="ru-RU" sz="1050" dirty="0" smtClean="0">
                <a:latin typeface="Georgia" pitchFamily="18" charset="0"/>
              </a:rPr>
              <a:t>Без него , как видно , </a:t>
            </a:r>
          </a:p>
          <a:p>
            <a:pPr>
              <a:buNone/>
            </a:pPr>
            <a:r>
              <a:rPr lang="ru-RU" sz="1050" dirty="0" smtClean="0">
                <a:latin typeface="Georgia" pitchFamily="18" charset="0"/>
              </a:rPr>
              <a:t>Не вкусно и не сытно !</a:t>
            </a:r>
          </a:p>
          <a:p>
            <a:endParaRPr lang="ru-RU" sz="1050" dirty="0" smtClean="0">
              <a:latin typeface="Georgia" pitchFamily="18" charset="0"/>
            </a:endParaRPr>
          </a:p>
          <a:p>
            <a:pPr>
              <a:buNone/>
            </a:pPr>
            <a:r>
              <a:rPr lang="ru-RU" sz="1200" dirty="0" smtClean="0">
                <a:latin typeface="Georgia" pitchFamily="18" charset="0"/>
              </a:rPr>
              <a:t>         *** </a:t>
            </a:r>
          </a:p>
          <a:p>
            <a:pPr>
              <a:buNone/>
            </a:pPr>
            <a:r>
              <a:rPr lang="ru-RU" sz="1050" dirty="0" smtClean="0">
                <a:latin typeface="Georgia" pitchFamily="18" charset="0"/>
              </a:rPr>
              <a:t>Есть такие слова:</a:t>
            </a:r>
          </a:p>
          <a:p>
            <a:pPr>
              <a:buNone/>
            </a:pPr>
            <a:r>
              <a:rPr lang="ru-RU" sz="1050" dirty="0" smtClean="0">
                <a:latin typeface="Georgia" pitchFamily="18" charset="0"/>
              </a:rPr>
              <a:t>"Он всему голова"</a:t>
            </a:r>
          </a:p>
          <a:p>
            <a:pPr>
              <a:buNone/>
            </a:pPr>
            <a:r>
              <a:rPr lang="ru-RU" sz="1050" dirty="0" smtClean="0">
                <a:latin typeface="Georgia" pitchFamily="18" charset="0"/>
              </a:rPr>
              <a:t>Хрустящей корочкой одет</a:t>
            </a:r>
          </a:p>
          <a:p>
            <a:pPr>
              <a:buNone/>
            </a:pPr>
            <a:r>
              <a:rPr lang="ru-RU" sz="1050" dirty="0" smtClean="0">
                <a:latin typeface="Georgia" pitchFamily="18" charset="0"/>
              </a:rPr>
              <a:t>Мягкий черный, белый..</a:t>
            </a:r>
          </a:p>
          <a:p>
            <a:pPr>
              <a:buNone/>
            </a:pPr>
            <a:r>
              <a:rPr lang="ru-RU" sz="1050" dirty="0" smtClean="0">
                <a:latin typeface="Georgia" pitchFamily="18" charset="0"/>
              </a:rPr>
              <a:t> </a:t>
            </a:r>
          </a:p>
          <a:p>
            <a:pPr>
              <a:buNone/>
            </a:pPr>
            <a:r>
              <a:rPr lang="ru-RU" sz="1200" dirty="0" smtClean="0">
                <a:latin typeface="Georgia" pitchFamily="18" charset="0"/>
              </a:rPr>
              <a:t>           ***</a:t>
            </a:r>
          </a:p>
          <a:p>
            <a:pPr>
              <a:buNone/>
            </a:pPr>
            <a:r>
              <a:rPr lang="ru-RU" sz="1050" dirty="0" smtClean="0">
                <a:latin typeface="Georgia" pitchFamily="18" charset="0"/>
              </a:rPr>
              <a:t>В каждый дом, на каждый стол</a:t>
            </a:r>
          </a:p>
          <a:p>
            <a:pPr>
              <a:buNone/>
            </a:pPr>
            <a:r>
              <a:rPr lang="ru-RU" sz="1050" dirty="0" smtClean="0">
                <a:latin typeface="Georgia" pitchFamily="18" charset="0"/>
              </a:rPr>
              <a:t>Он пожаловал, пришел.</a:t>
            </a:r>
          </a:p>
          <a:p>
            <a:pPr>
              <a:buNone/>
            </a:pPr>
            <a:r>
              <a:rPr lang="ru-RU" sz="1050" dirty="0" smtClean="0">
                <a:latin typeface="Georgia" pitchFamily="18" charset="0"/>
              </a:rPr>
              <a:t>В нем здоровье наше, сила,</a:t>
            </a:r>
          </a:p>
          <a:p>
            <a:pPr>
              <a:buNone/>
            </a:pPr>
            <a:r>
              <a:rPr lang="ru-RU" sz="1050" dirty="0" smtClean="0">
                <a:latin typeface="Georgia" pitchFamily="18" charset="0"/>
              </a:rPr>
              <a:t>В нем душевное тепло;</a:t>
            </a:r>
          </a:p>
          <a:p>
            <a:pPr>
              <a:buNone/>
            </a:pPr>
            <a:r>
              <a:rPr lang="ru-RU" sz="1050" dirty="0" smtClean="0">
                <a:latin typeface="Georgia" pitchFamily="18" charset="0"/>
              </a:rPr>
              <a:t>Сколько рук его растило,</a:t>
            </a:r>
          </a:p>
          <a:p>
            <a:pPr>
              <a:buNone/>
            </a:pPr>
            <a:r>
              <a:rPr lang="ru-RU" sz="1050" dirty="0" smtClean="0">
                <a:latin typeface="Georgia" pitchFamily="18" charset="0"/>
              </a:rPr>
              <a:t>Охраняло, берегло!</a:t>
            </a:r>
          </a:p>
          <a:p>
            <a:pPr>
              <a:buNone/>
            </a:pPr>
            <a:r>
              <a:rPr lang="ru-RU" sz="1050" dirty="0" smtClean="0">
                <a:latin typeface="Georgia" pitchFamily="18" charset="0"/>
              </a:rPr>
              <a:t>                </a:t>
            </a:r>
            <a:r>
              <a:rPr lang="ru-RU" sz="1200" dirty="0" smtClean="0">
                <a:latin typeface="Georgia" pitchFamily="18" charset="0"/>
              </a:rPr>
              <a:t>***</a:t>
            </a:r>
            <a:endParaRPr lang="ru-RU" sz="1050" dirty="0" smtClean="0">
              <a:latin typeface="Georgia" pitchFamily="18" charset="0"/>
            </a:endParaRPr>
          </a:p>
          <a:p>
            <a:pPr>
              <a:buNone/>
            </a:pPr>
            <a:r>
              <a:rPr lang="ru-RU" sz="1050" dirty="0" smtClean="0">
                <a:latin typeface="Georgia" pitchFamily="18" charset="0"/>
              </a:rPr>
              <a:t>Мы ржаные Кирпичи</a:t>
            </a:r>
          </a:p>
          <a:p>
            <a:pPr>
              <a:buNone/>
            </a:pPr>
            <a:r>
              <a:rPr lang="ru-RU" sz="1050" dirty="0" smtClean="0">
                <a:latin typeface="Georgia" pitchFamily="18" charset="0"/>
              </a:rPr>
              <a:t>В жаркой испекли печи.</a:t>
            </a:r>
          </a:p>
          <a:p>
            <a:pPr>
              <a:buNone/>
            </a:pPr>
            <a:r>
              <a:rPr lang="ru-RU" sz="1050" dirty="0" smtClean="0">
                <a:latin typeface="Georgia" pitchFamily="18" charset="0"/>
              </a:rPr>
              <a:t>На машину загрузили-</a:t>
            </a:r>
          </a:p>
          <a:p>
            <a:pPr>
              <a:buNone/>
            </a:pPr>
            <a:r>
              <a:rPr lang="ru-RU" sz="1050" dirty="0" smtClean="0">
                <a:latin typeface="Georgia" pitchFamily="18" charset="0"/>
              </a:rPr>
              <a:t>Покупайте в магазине!</a:t>
            </a:r>
          </a:p>
          <a:p>
            <a:pPr>
              <a:buNone/>
            </a:pPr>
            <a:r>
              <a:rPr lang="ru-RU" sz="1050" dirty="0" smtClean="0">
                <a:latin typeface="Georgia" pitchFamily="18" charset="0"/>
              </a:rPr>
              <a:t>  </a:t>
            </a:r>
          </a:p>
          <a:p>
            <a:pPr>
              <a:buNone/>
            </a:pPr>
            <a:r>
              <a:rPr lang="ru-RU" sz="1200" dirty="0" smtClean="0">
                <a:latin typeface="Georgia" pitchFamily="18" charset="0"/>
              </a:rPr>
              <a:t>                 *** </a:t>
            </a:r>
          </a:p>
          <a:p>
            <a:pPr>
              <a:buNone/>
            </a:pPr>
            <a:r>
              <a:rPr lang="ru-RU" sz="1050" dirty="0" smtClean="0">
                <a:latin typeface="Georgia" pitchFamily="18" charset="0"/>
              </a:rPr>
              <a:t>Отгадать легко и быстро: </a:t>
            </a:r>
          </a:p>
          <a:p>
            <a:pPr>
              <a:buNone/>
            </a:pPr>
            <a:r>
              <a:rPr lang="ru-RU" sz="1050" dirty="0" smtClean="0">
                <a:latin typeface="Georgia" pitchFamily="18" charset="0"/>
              </a:rPr>
              <a:t>Мягкий, пышный и душистый, </a:t>
            </a:r>
          </a:p>
          <a:p>
            <a:pPr>
              <a:buNone/>
            </a:pPr>
            <a:r>
              <a:rPr lang="ru-RU" sz="1050" dirty="0" smtClean="0">
                <a:latin typeface="Georgia" pitchFamily="18" charset="0"/>
              </a:rPr>
              <a:t>Он и черный, он и белый, </a:t>
            </a:r>
          </a:p>
          <a:p>
            <a:pPr>
              <a:buNone/>
            </a:pPr>
            <a:r>
              <a:rPr lang="ru-RU" sz="1050" dirty="0" smtClean="0">
                <a:latin typeface="Georgia" pitchFamily="18" charset="0"/>
              </a:rPr>
              <a:t>А бывает подгорелый.</a:t>
            </a:r>
          </a:p>
          <a:p>
            <a:pPr>
              <a:buNone/>
            </a:pPr>
            <a:endParaRPr lang="ru-RU" sz="1200" dirty="0" smtClean="0">
              <a:latin typeface="Georgia" pitchFamily="18" charset="0"/>
            </a:endParaRPr>
          </a:p>
          <a:p>
            <a:pPr>
              <a:buNone/>
            </a:pPr>
            <a:r>
              <a:rPr lang="ru-RU" sz="1200" dirty="0" smtClean="0">
                <a:latin typeface="Georgia" pitchFamily="18" charset="0"/>
              </a:rPr>
              <a:t>                ***</a:t>
            </a:r>
          </a:p>
          <a:p>
            <a:pPr>
              <a:buNone/>
            </a:pPr>
            <a:r>
              <a:rPr lang="ru-RU" sz="1050" dirty="0" smtClean="0">
                <a:latin typeface="Georgia" pitchFamily="18" charset="0"/>
              </a:rPr>
              <a:t> На одном большом заводе,</a:t>
            </a:r>
          </a:p>
          <a:p>
            <a:pPr>
              <a:buNone/>
            </a:pPr>
            <a:r>
              <a:rPr lang="ru-RU" sz="1050" dirty="0" smtClean="0">
                <a:latin typeface="Georgia" pitchFamily="18" charset="0"/>
              </a:rPr>
              <a:t>Он - и не кирпичный вроде, </a:t>
            </a:r>
          </a:p>
          <a:p>
            <a:pPr>
              <a:buNone/>
            </a:pPr>
            <a:r>
              <a:rPr lang="ru-RU" sz="1050" dirty="0" smtClean="0">
                <a:latin typeface="Georgia" pitchFamily="18" charset="0"/>
              </a:rPr>
              <a:t>В огнедышащей печи</a:t>
            </a:r>
          </a:p>
          <a:p>
            <a:pPr>
              <a:buNone/>
            </a:pPr>
            <a:r>
              <a:rPr lang="ru-RU" sz="1050" dirty="0" smtClean="0">
                <a:latin typeface="Georgia" pitchFamily="18" charset="0"/>
              </a:rPr>
              <a:t>Выпекают кирпичи.</a:t>
            </a:r>
          </a:p>
          <a:p>
            <a:pPr>
              <a:buNone/>
            </a:pPr>
            <a:r>
              <a:rPr lang="ru-RU" sz="1050" dirty="0" smtClean="0">
                <a:latin typeface="Georgia" pitchFamily="18" charset="0"/>
              </a:rPr>
              <a:t>Я кирпич купил в обед, </a:t>
            </a:r>
          </a:p>
          <a:p>
            <a:pPr>
              <a:buNone/>
            </a:pPr>
            <a:r>
              <a:rPr lang="ru-RU" sz="1050" dirty="0" smtClean="0">
                <a:latin typeface="Georgia" pitchFamily="18" charset="0"/>
              </a:rPr>
              <a:t>Ведь к обеду нужен ....</a:t>
            </a:r>
          </a:p>
          <a:p>
            <a:endParaRPr lang="ru-RU" sz="1050" dirty="0" smtClean="0">
              <a:latin typeface="Georgia" pitchFamily="18" charset="0"/>
            </a:endParaRPr>
          </a:p>
          <a:p>
            <a:pPr>
              <a:buNone/>
            </a:pPr>
            <a:r>
              <a:rPr lang="ru-RU" sz="1200" dirty="0" smtClean="0">
                <a:latin typeface="Georgia" pitchFamily="18" charset="0"/>
              </a:rPr>
              <a:t>                ***</a:t>
            </a:r>
          </a:p>
          <a:p>
            <a:pPr>
              <a:buNone/>
            </a:pPr>
            <a:r>
              <a:rPr lang="ru-RU" sz="1050" dirty="0" smtClean="0">
                <a:latin typeface="Georgia" pitchFamily="18" charset="0"/>
              </a:rPr>
              <a:t>Весной в земле,</a:t>
            </a:r>
          </a:p>
          <a:p>
            <a:pPr>
              <a:buNone/>
            </a:pPr>
            <a:r>
              <a:rPr lang="ru-RU" sz="1050" dirty="0" smtClean="0">
                <a:latin typeface="Georgia" pitchFamily="18" charset="0"/>
              </a:rPr>
              <a:t>А весь год на столе.</a:t>
            </a:r>
          </a:p>
          <a:p>
            <a:endParaRPr lang="ru-RU" sz="1050" dirty="0">
              <a:latin typeface="Georg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533400"/>
            <a:ext cx="7186416" cy="2868168"/>
          </a:xfrm>
        </p:spPr>
        <p:txBody>
          <a:bodyPr/>
          <a:lstStyle/>
          <a:p>
            <a:r>
              <a:rPr lang="ru-RU" i="1" dirty="0" smtClean="0"/>
              <a:t>Искусствоведческая страница</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0"/>
            <a:ext cx="800102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О хлебе написано много книг, сложены стихи, нарисованы картины. Хочется привести пример картины «Рожь» И. И. Шишкина. Художник как бы говорит нам: «Вот она, наша Россия, широкая, раздольная, богатая хлебом. Как не любить ее, матушку Русь?»</a:t>
            </a:r>
            <a:endParaRPr kumimoji="0" lang="ru-RU" sz="1800" b="0" i="0" u="none" strike="noStrike" cap="none" normalizeH="0" baseline="0" dirty="0" smtClean="0">
              <a:ln>
                <a:noFill/>
              </a:ln>
              <a:solidFill>
                <a:schemeClr val="tx1"/>
              </a:solidFill>
              <a:effectLst/>
              <a:latin typeface="Georgia" pitchFamily="18" charset="0"/>
              <a:cs typeface="Arial" pitchFamily="34" charset="0"/>
            </a:endParaRPr>
          </a:p>
        </p:txBody>
      </p:sp>
      <p:pic>
        <p:nvPicPr>
          <p:cNvPr id="54274" name="Picture 2" descr="C:\Users\User\Desktop\i.jpg"/>
          <p:cNvPicPr>
            <a:picLocks noChangeAspect="1" noChangeArrowheads="1"/>
          </p:cNvPicPr>
          <p:nvPr/>
        </p:nvPicPr>
        <p:blipFill>
          <a:blip r:embed="rId2" cstate="print"/>
          <a:srcRect/>
          <a:stretch>
            <a:fillRect/>
          </a:stretch>
        </p:blipFill>
        <p:spPr bwMode="auto">
          <a:xfrm>
            <a:off x="785786" y="1594004"/>
            <a:ext cx="6866353" cy="44067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5984" y="857232"/>
            <a:ext cx="428628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latin typeface="Arial"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Не напрасно народ</a:t>
            </a:r>
            <a:endParaRPr kumimoji="0" lang="ru-RU" sz="1400" b="0" i="0" u="none" strike="noStrike" cap="none" normalizeH="0" baseline="0" dirty="0" smtClean="0">
              <a:ln>
                <a:noFill/>
              </a:ln>
              <a:solidFill>
                <a:schemeClr val="tx1"/>
              </a:solidFill>
              <a:effectLst/>
              <a:latin typeface="Georgi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С давних пор и поныне</a:t>
            </a:r>
            <a:endParaRPr kumimoji="0" lang="ru-RU" sz="1400" b="0" i="0" u="none" strike="noStrike" cap="none" normalizeH="0" baseline="0" dirty="0" smtClean="0">
              <a:ln>
                <a:noFill/>
              </a:ln>
              <a:solidFill>
                <a:schemeClr val="tx1"/>
              </a:solidFill>
              <a:effectLst/>
              <a:latin typeface="Georgi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Хлеб насущный зовет</a:t>
            </a:r>
            <a:endParaRPr kumimoji="0" lang="ru-RU" sz="1400" b="0" i="0" u="none" strike="noStrike" cap="none" normalizeH="0" baseline="0" dirty="0" smtClean="0">
              <a:ln>
                <a:noFill/>
              </a:ln>
              <a:solidFill>
                <a:schemeClr val="tx1"/>
              </a:solidFill>
              <a:effectLst/>
              <a:latin typeface="Georgi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Самой первой святыней.</a:t>
            </a:r>
            <a:endParaRPr kumimoji="0" lang="ru-RU" sz="1400" b="0" i="0" u="none" strike="noStrike" cap="none" normalizeH="0" baseline="0" dirty="0" smtClean="0">
              <a:ln>
                <a:noFill/>
              </a:ln>
              <a:solidFill>
                <a:schemeClr val="tx1"/>
              </a:solidFill>
              <a:effectLst/>
              <a:latin typeface="Georgi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Золотые слова</a:t>
            </a:r>
            <a:endParaRPr kumimoji="0" lang="ru-RU" sz="1400" b="0" i="0" u="none" strike="noStrike" cap="none" normalizeH="0" baseline="0" dirty="0" smtClean="0">
              <a:ln>
                <a:noFill/>
              </a:ln>
              <a:solidFill>
                <a:schemeClr val="tx1"/>
              </a:solidFill>
              <a:effectLst/>
              <a:latin typeface="Georgi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Забывать мы не вправе:</a:t>
            </a:r>
            <a:endParaRPr kumimoji="0" lang="ru-RU" sz="1400" b="0" i="0" u="none" strike="noStrike" cap="none" normalizeH="0" baseline="0" dirty="0" smtClean="0">
              <a:ln>
                <a:noFill/>
              </a:ln>
              <a:solidFill>
                <a:schemeClr val="tx1"/>
              </a:solidFill>
              <a:effectLst/>
              <a:latin typeface="Georgi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"Хлеб всему голова!" –</a:t>
            </a:r>
            <a:endParaRPr kumimoji="0" lang="ru-RU" sz="1400" b="0" i="0" u="none" strike="noStrike" cap="none" normalizeH="0" baseline="0" dirty="0" smtClean="0">
              <a:ln>
                <a:noFill/>
              </a:ln>
              <a:solidFill>
                <a:schemeClr val="tx1"/>
              </a:solidFill>
              <a:effectLst/>
              <a:latin typeface="Georgi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Georgia" pitchFamily="18" charset="0"/>
                <a:ea typeface="Times New Roman" pitchFamily="18" charset="0"/>
                <a:cs typeface="Times New Roman" pitchFamily="18" charset="0"/>
              </a:rPr>
              <a:t>В поле, в доме, в державе!</a:t>
            </a:r>
            <a:endParaRPr kumimoji="0" lang="ru-RU" sz="3600" b="0" i="0" u="none" strike="noStrike" cap="none" normalizeH="0" baseline="0" dirty="0" smtClean="0">
              <a:ln>
                <a:noFill/>
              </a:ln>
              <a:solidFill>
                <a:schemeClr val="tx1"/>
              </a:solidFill>
              <a:effectLst/>
              <a:latin typeface="Georgia" pitchFamily="18" charset="0"/>
              <a:cs typeface="Arial" pitchFamily="34" charset="0"/>
            </a:endParaRPr>
          </a:p>
        </p:txBody>
      </p:sp>
      <p:pic>
        <p:nvPicPr>
          <p:cNvPr id="3" name="Рисунок 2" descr="66190318.jpg"/>
          <p:cNvPicPr>
            <a:picLocks noChangeAspect="1"/>
          </p:cNvPicPr>
          <p:nvPr/>
        </p:nvPicPr>
        <p:blipFill>
          <a:blip r:embed="rId2" cstate="print"/>
          <a:stretch>
            <a:fillRect/>
          </a:stretch>
        </p:blipFill>
        <p:spPr>
          <a:xfrm>
            <a:off x="1714480" y="0"/>
            <a:ext cx="5072098" cy="364386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jpg"/>
          <p:cNvPicPr>
            <a:picLocks noChangeAspect="1"/>
          </p:cNvPicPr>
          <p:nvPr/>
        </p:nvPicPr>
        <p:blipFill>
          <a:blip r:embed="rId2" cstate="print"/>
          <a:stretch>
            <a:fillRect/>
          </a:stretch>
        </p:blipFill>
        <p:spPr>
          <a:xfrm>
            <a:off x="142844" y="114274"/>
            <a:ext cx="4286280" cy="3429026"/>
          </a:xfrm>
          <a:prstGeom prst="rect">
            <a:avLst/>
          </a:prstGeom>
        </p:spPr>
      </p:pic>
      <p:pic>
        <p:nvPicPr>
          <p:cNvPr id="4" name="Рисунок 3" descr="Галина Мишова Хлеб.jpg"/>
          <p:cNvPicPr>
            <a:picLocks noChangeAspect="1"/>
          </p:cNvPicPr>
          <p:nvPr/>
        </p:nvPicPr>
        <p:blipFill>
          <a:blip r:embed="rId3" cstate="print"/>
          <a:stretch>
            <a:fillRect/>
          </a:stretch>
        </p:blipFill>
        <p:spPr>
          <a:xfrm>
            <a:off x="3714744" y="3357562"/>
            <a:ext cx="4286280" cy="3362853"/>
          </a:xfrm>
          <a:prstGeom prst="rect">
            <a:avLst/>
          </a:prstGeom>
        </p:spPr>
      </p:pic>
      <p:sp>
        <p:nvSpPr>
          <p:cNvPr id="5" name="Прямоугольник 4"/>
          <p:cNvSpPr/>
          <p:nvPr/>
        </p:nvSpPr>
        <p:spPr>
          <a:xfrm>
            <a:off x="4857752" y="2928934"/>
            <a:ext cx="2153154" cy="307777"/>
          </a:xfrm>
          <a:prstGeom prst="rect">
            <a:avLst/>
          </a:prstGeom>
        </p:spPr>
        <p:txBody>
          <a:bodyPr wrap="none">
            <a:spAutoFit/>
          </a:bodyPr>
          <a:lstStyle/>
          <a:p>
            <a:pPr lvl="0" fontAlgn="base">
              <a:spcBef>
                <a:spcPct val="0"/>
              </a:spcBef>
              <a:spcAft>
                <a:spcPct val="0"/>
              </a:spcAft>
            </a:pPr>
            <a:r>
              <a:rPr lang="ru-RU" sz="1400" dirty="0" smtClean="0">
                <a:solidFill>
                  <a:srgbClr val="000000"/>
                </a:solidFill>
                <a:latin typeface="Georgia" pitchFamily="18" charset="0"/>
                <a:ea typeface="Times New Roman" pitchFamily="18" charset="0"/>
                <a:cs typeface="Times New Roman" pitchFamily="18" charset="0"/>
              </a:rPr>
              <a:t>        </a:t>
            </a:r>
            <a:r>
              <a:rPr lang="ru-RU" sz="1400" dirty="0" err="1" smtClean="0">
                <a:solidFill>
                  <a:srgbClr val="000000"/>
                </a:solidFill>
                <a:latin typeface="Georgia" pitchFamily="18" charset="0"/>
                <a:ea typeface="Times New Roman" pitchFamily="18" charset="0"/>
                <a:cs typeface="Times New Roman" pitchFamily="18" charset="0"/>
              </a:rPr>
              <a:t>Г.Мишова</a:t>
            </a:r>
            <a:r>
              <a:rPr lang="ru-RU" sz="1400" dirty="0" smtClean="0">
                <a:solidFill>
                  <a:srgbClr val="000000"/>
                </a:solidFill>
                <a:latin typeface="Georgia" pitchFamily="18" charset="0"/>
                <a:ea typeface="Times New Roman" pitchFamily="18" charset="0"/>
                <a:cs typeface="Times New Roman" pitchFamily="18" charset="0"/>
              </a:rPr>
              <a:t> «Хлеба»</a:t>
            </a:r>
            <a:endParaRPr lang="ru-RU" sz="1400" dirty="0" smtClean="0">
              <a:latin typeface="Georgia" pitchFamily="18" charset="0"/>
              <a:cs typeface="Arial" pitchFamily="34" charset="0"/>
            </a:endParaRPr>
          </a:p>
        </p:txBody>
      </p:sp>
      <p:sp>
        <p:nvSpPr>
          <p:cNvPr id="6" name="Прямоугольник 5"/>
          <p:cNvSpPr/>
          <p:nvPr/>
        </p:nvSpPr>
        <p:spPr>
          <a:xfrm>
            <a:off x="214282" y="3500438"/>
            <a:ext cx="2749471" cy="553998"/>
          </a:xfrm>
          <a:prstGeom prst="rect">
            <a:avLst/>
          </a:prstGeom>
        </p:spPr>
        <p:txBody>
          <a:bodyPr wrap="square">
            <a:spAutoFit/>
          </a:bodyPr>
          <a:lstStyle/>
          <a:p>
            <a:endParaRPr lang="ru-RU" sz="1600" dirty="0" smtClean="0">
              <a:solidFill>
                <a:srgbClr val="000000"/>
              </a:solidFill>
              <a:latin typeface="Georgia" pitchFamily="18" charset="0"/>
              <a:ea typeface="Times New Roman" pitchFamily="18" charset="0"/>
              <a:cs typeface="Times New Roman" pitchFamily="18" charset="0"/>
            </a:endParaRPr>
          </a:p>
          <a:p>
            <a:r>
              <a:rPr lang="ru-RU" sz="1400" dirty="0" err="1" smtClean="0">
                <a:solidFill>
                  <a:srgbClr val="000000"/>
                </a:solidFill>
                <a:latin typeface="Georgia" pitchFamily="18" charset="0"/>
                <a:ea typeface="Times New Roman" pitchFamily="18" charset="0"/>
                <a:cs typeface="Times New Roman" pitchFamily="18" charset="0"/>
              </a:rPr>
              <a:t>М.Пимоненко</a:t>
            </a:r>
            <a:r>
              <a:rPr lang="ru-RU" sz="1400" dirty="0" smtClean="0">
                <a:solidFill>
                  <a:srgbClr val="000000"/>
                </a:solidFill>
                <a:latin typeface="Georgia" pitchFamily="18" charset="0"/>
                <a:ea typeface="Times New Roman" pitchFamily="18" charset="0"/>
                <a:cs typeface="Times New Roman" pitchFamily="18" charset="0"/>
              </a:rPr>
              <a:t> «Уборка хлеба»</a:t>
            </a:r>
            <a:endParaRPr lang="ru-RU"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картины хлеб\джованнни ланфранко чудо хлеба.jpg"/>
          <p:cNvPicPr>
            <a:picLocks noGrp="1" noChangeAspect="1" noChangeArrowheads="1"/>
          </p:cNvPicPr>
          <p:nvPr>
            <p:ph idx="1"/>
          </p:nvPr>
        </p:nvPicPr>
        <p:blipFill>
          <a:blip r:embed="rId2" cstate="print"/>
          <a:srcRect/>
          <a:stretch>
            <a:fillRect/>
          </a:stretch>
        </p:blipFill>
        <p:spPr bwMode="auto">
          <a:xfrm>
            <a:off x="142844" y="103306"/>
            <a:ext cx="4302136" cy="3111379"/>
          </a:xfrm>
          <a:prstGeom prst="rect">
            <a:avLst/>
          </a:prstGeom>
          <a:noFill/>
        </p:spPr>
      </p:pic>
      <p:sp>
        <p:nvSpPr>
          <p:cNvPr id="5" name="Прямоугольник 4"/>
          <p:cNvSpPr/>
          <p:nvPr/>
        </p:nvSpPr>
        <p:spPr>
          <a:xfrm>
            <a:off x="0" y="3214687"/>
            <a:ext cx="4071934" cy="307777"/>
          </a:xfrm>
          <a:prstGeom prst="rect">
            <a:avLst/>
          </a:prstGeom>
        </p:spPr>
        <p:txBody>
          <a:bodyPr wrap="square">
            <a:spAutoFit/>
          </a:bodyPr>
          <a:lstStyle/>
          <a:p>
            <a:pPr lvl="0"/>
            <a:r>
              <a:rPr lang="ru-RU" sz="1400" dirty="0" err="1" smtClean="0">
                <a:solidFill>
                  <a:prstClr val="black"/>
                </a:solidFill>
                <a:latin typeface="Georgia" pitchFamily="18" charset="0"/>
              </a:rPr>
              <a:t>Джованнни</a:t>
            </a:r>
            <a:r>
              <a:rPr lang="ru-RU" sz="1400" dirty="0" smtClean="0">
                <a:solidFill>
                  <a:prstClr val="black"/>
                </a:solidFill>
                <a:latin typeface="Georgia" pitchFamily="18" charset="0"/>
              </a:rPr>
              <a:t> </a:t>
            </a:r>
            <a:r>
              <a:rPr lang="ru-RU" sz="1400" dirty="0" err="1" smtClean="0">
                <a:solidFill>
                  <a:prstClr val="black"/>
                </a:solidFill>
                <a:latin typeface="Georgia" pitchFamily="18" charset="0"/>
              </a:rPr>
              <a:t>Ланфранко</a:t>
            </a:r>
            <a:r>
              <a:rPr lang="ru-RU" sz="1400" dirty="0" smtClean="0">
                <a:solidFill>
                  <a:prstClr val="black"/>
                </a:solidFill>
                <a:latin typeface="Georgia" pitchFamily="18" charset="0"/>
              </a:rPr>
              <a:t> «Чудо хлеба»</a:t>
            </a:r>
            <a:endParaRPr lang="ru-RU" sz="1400" dirty="0">
              <a:solidFill>
                <a:prstClr val="black"/>
              </a:solidFill>
              <a:latin typeface="Georgia" pitchFamily="18" charset="0"/>
            </a:endParaRPr>
          </a:p>
        </p:txBody>
      </p:sp>
      <p:pic>
        <p:nvPicPr>
          <p:cNvPr id="8" name="Содержимое 3" descr="бартоломе эстебан мурилио младенец христос раздаёт хлеб паломникам.jpg"/>
          <p:cNvPicPr>
            <a:picLocks noChangeAspect="1"/>
          </p:cNvPicPr>
          <p:nvPr/>
        </p:nvPicPr>
        <p:blipFill>
          <a:blip r:embed="rId3" cstate="print"/>
          <a:stretch>
            <a:fillRect/>
          </a:stretch>
        </p:blipFill>
        <p:spPr>
          <a:xfrm>
            <a:off x="4071935" y="3214686"/>
            <a:ext cx="3929090" cy="3511873"/>
          </a:xfrm>
          <a:prstGeom prst="rect">
            <a:avLst/>
          </a:prstGeom>
        </p:spPr>
      </p:pic>
      <p:sp>
        <p:nvSpPr>
          <p:cNvPr id="9" name="Прямоугольник 8"/>
          <p:cNvSpPr/>
          <p:nvPr/>
        </p:nvSpPr>
        <p:spPr>
          <a:xfrm>
            <a:off x="4500562" y="2428868"/>
            <a:ext cx="4000496" cy="954107"/>
          </a:xfrm>
          <a:prstGeom prst="rect">
            <a:avLst/>
          </a:prstGeom>
        </p:spPr>
        <p:txBody>
          <a:bodyPr wrap="square">
            <a:spAutoFit/>
          </a:bodyPr>
          <a:lstStyle/>
          <a:p>
            <a:endParaRPr lang="ru-RU" sz="1400" dirty="0" smtClean="0">
              <a:latin typeface="Georgia" pitchFamily="18" charset="0"/>
            </a:endParaRPr>
          </a:p>
          <a:p>
            <a:r>
              <a:rPr lang="ru-RU" sz="1400" dirty="0" err="1" smtClean="0">
                <a:latin typeface="Georgia" pitchFamily="18" charset="0"/>
              </a:rPr>
              <a:t>Бартоломе</a:t>
            </a:r>
            <a:r>
              <a:rPr lang="ru-RU" sz="1400" dirty="0" smtClean="0">
                <a:latin typeface="Georgia" pitchFamily="18" charset="0"/>
              </a:rPr>
              <a:t> </a:t>
            </a:r>
            <a:r>
              <a:rPr lang="ru-RU" sz="1400" dirty="0" err="1" smtClean="0">
                <a:latin typeface="Georgia" pitchFamily="18" charset="0"/>
              </a:rPr>
              <a:t>Эстебан</a:t>
            </a:r>
            <a:r>
              <a:rPr lang="ru-RU" sz="1400" dirty="0" smtClean="0">
                <a:latin typeface="Georgia" pitchFamily="18" charset="0"/>
              </a:rPr>
              <a:t> </a:t>
            </a:r>
            <a:r>
              <a:rPr lang="ru-RU" sz="1400" dirty="0" err="1" smtClean="0">
                <a:latin typeface="Georgia" pitchFamily="18" charset="0"/>
              </a:rPr>
              <a:t>Мурилио</a:t>
            </a:r>
            <a:r>
              <a:rPr lang="ru-RU" sz="1400" dirty="0" smtClean="0">
                <a:latin typeface="Georgia" pitchFamily="18" charset="0"/>
              </a:rPr>
              <a:t> «Младенец Христос раздаёт хлеб паломникам»</a:t>
            </a:r>
          </a:p>
          <a:p>
            <a:endParaRPr lang="ru-RU" sz="1400" dirty="0">
              <a:latin typeface="Georg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13" name="Содержимое 12"/>
          <p:cNvSpPr>
            <a:spLocks noGrp="1"/>
          </p:cNvSpPr>
          <p:nvPr>
            <p:ph idx="1"/>
          </p:nvPr>
        </p:nvSpPr>
        <p:spPr/>
        <p:txBody>
          <a:bodyPr/>
          <a:lstStyle/>
          <a:p>
            <a:r>
              <a:rPr lang="ru-RU" dirty="0" smtClean="0"/>
              <a:t>.</a:t>
            </a:r>
            <a:endParaRPr lang="ru-RU" dirty="0"/>
          </a:p>
        </p:txBody>
      </p:sp>
      <p:pic>
        <p:nvPicPr>
          <p:cNvPr id="7" name="Рисунок 6" descr="Бортников Н.Ф.Хлеб.jpg"/>
          <p:cNvPicPr>
            <a:picLocks noChangeAspect="1"/>
          </p:cNvPicPr>
          <p:nvPr/>
        </p:nvPicPr>
        <p:blipFill>
          <a:blip r:embed="rId2" cstate="print"/>
          <a:stretch>
            <a:fillRect/>
          </a:stretch>
        </p:blipFill>
        <p:spPr>
          <a:xfrm>
            <a:off x="142844" y="142852"/>
            <a:ext cx="4264553" cy="3143272"/>
          </a:xfrm>
          <a:prstGeom prst="rect">
            <a:avLst/>
          </a:prstGeom>
        </p:spPr>
      </p:pic>
      <p:sp>
        <p:nvSpPr>
          <p:cNvPr id="11" name="Прямоугольник 10"/>
          <p:cNvSpPr/>
          <p:nvPr/>
        </p:nvSpPr>
        <p:spPr>
          <a:xfrm>
            <a:off x="142844" y="3000372"/>
            <a:ext cx="3074993" cy="646331"/>
          </a:xfrm>
          <a:prstGeom prst="rect">
            <a:avLst/>
          </a:prstGeom>
        </p:spPr>
        <p:txBody>
          <a:bodyPr wrap="square">
            <a:spAutoFit/>
          </a:bodyPr>
          <a:lstStyle/>
          <a:p>
            <a:endParaRPr lang="ru-RU" dirty="0" smtClean="0"/>
          </a:p>
          <a:p>
            <a:r>
              <a:rPr lang="ru-RU" dirty="0" smtClean="0"/>
              <a:t>     </a:t>
            </a:r>
            <a:r>
              <a:rPr lang="ru-RU" sz="1400" dirty="0" smtClean="0">
                <a:latin typeface="Georgia" pitchFamily="18" charset="0"/>
              </a:rPr>
              <a:t>Бортников Н.Ф. «Хлеб»</a:t>
            </a:r>
            <a:endParaRPr lang="ru-RU" sz="1400" dirty="0">
              <a:latin typeface="Georgia" pitchFamily="18" charset="0"/>
            </a:endParaRPr>
          </a:p>
        </p:txBody>
      </p:sp>
      <p:pic>
        <p:nvPicPr>
          <p:cNvPr id="1027" name="Picture 3" descr="F:\картины хлеб\хлеб с молоком Бирюков С..jpg"/>
          <p:cNvPicPr>
            <a:picLocks noChangeAspect="1" noChangeArrowheads="1"/>
          </p:cNvPicPr>
          <p:nvPr/>
        </p:nvPicPr>
        <p:blipFill>
          <a:blip r:embed="rId3" cstate="print"/>
          <a:srcRect/>
          <a:stretch>
            <a:fillRect/>
          </a:stretch>
        </p:blipFill>
        <p:spPr bwMode="auto">
          <a:xfrm>
            <a:off x="3292388" y="3429000"/>
            <a:ext cx="4680945" cy="3214710"/>
          </a:xfrm>
          <a:prstGeom prst="rect">
            <a:avLst/>
          </a:prstGeom>
          <a:noFill/>
        </p:spPr>
      </p:pic>
      <p:sp>
        <p:nvSpPr>
          <p:cNvPr id="15" name="Прямоугольник 14"/>
          <p:cNvSpPr/>
          <p:nvPr/>
        </p:nvSpPr>
        <p:spPr>
          <a:xfrm>
            <a:off x="4429124" y="2928934"/>
            <a:ext cx="3563381" cy="307777"/>
          </a:xfrm>
          <a:prstGeom prst="rect">
            <a:avLst/>
          </a:prstGeom>
        </p:spPr>
        <p:txBody>
          <a:bodyPr wrap="square">
            <a:spAutoFit/>
          </a:bodyPr>
          <a:lstStyle/>
          <a:p>
            <a:r>
              <a:rPr lang="ru-RU" sz="1400" dirty="0" smtClean="0">
                <a:latin typeface="Georgia" pitchFamily="18" charset="0"/>
              </a:rPr>
              <a:t>           Бирюков С.«Хлеб с молоком»</a:t>
            </a:r>
            <a:endParaRPr lang="ru-RU" sz="1400" dirty="0">
              <a:latin typeface="Georg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2"/>
          </p:nvPr>
        </p:nvSpPr>
        <p:spPr>
          <a:xfrm>
            <a:off x="214282" y="0"/>
            <a:ext cx="4141694" cy="7910736"/>
          </a:xfrm>
        </p:spPr>
        <p:txBody>
          <a:bodyPr>
            <a:normAutofit/>
          </a:bodyPr>
          <a:lstStyle/>
          <a:p>
            <a:endParaRPr lang="ru-RU" dirty="0" smtClean="0"/>
          </a:p>
          <a:p>
            <a:endParaRPr lang="ru-RU" dirty="0" smtClean="0"/>
          </a:p>
          <a:p>
            <a:pPr>
              <a:buNone/>
            </a:pPr>
            <a:r>
              <a:rPr lang="ru-RU" dirty="0" smtClean="0">
                <a:latin typeface="Georgia" pitchFamily="18" charset="0"/>
              </a:rPr>
              <a:t>Рожь, пшеница в век из века</a:t>
            </a:r>
          </a:p>
          <a:p>
            <a:pPr>
              <a:buNone/>
            </a:pPr>
            <a:r>
              <a:rPr lang="ru-RU" dirty="0" smtClean="0">
                <a:latin typeface="Georgia" pitchFamily="18" charset="0"/>
              </a:rPr>
              <a:t>Щедро кормят человека.</a:t>
            </a:r>
          </a:p>
          <a:p>
            <a:pPr>
              <a:buNone/>
            </a:pPr>
            <a:r>
              <a:rPr lang="ru-RU" dirty="0" smtClean="0">
                <a:latin typeface="Georgia" pitchFamily="18" charset="0"/>
              </a:rPr>
              <a:t>Плюшки с маком, кекс сметанный,</a:t>
            </a:r>
          </a:p>
          <a:p>
            <a:pPr>
              <a:buNone/>
            </a:pPr>
            <a:r>
              <a:rPr lang="ru-RU" dirty="0" smtClean="0">
                <a:latin typeface="Georgia" pitchFamily="18" charset="0"/>
              </a:rPr>
              <a:t>Чёрный с тмином, пеклеванный,</a:t>
            </a:r>
          </a:p>
          <a:p>
            <a:pPr>
              <a:buNone/>
            </a:pPr>
            <a:r>
              <a:rPr lang="ru-RU" dirty="0" smtClean="0">
                <a:latin typeface="Georgia" pitchFamily="18" charset="0"/>
              </a:rPr>
              <a:t>Калачи, батоны, халы…</a:t>
            </a:r>
          </a:p>
          <a:p>
            <a:pPr>
              <a:buNone/>
            </a:pPr>
            <a:r>
              <a:rPr lang="ru-RU" dirty="0" smtClean="0">
                <a:latin typeface="Georgia" pitchFamily="18" charset="0"/>
              </a:rPr>
              <a:t>Хлеб для маленьких и старых,</a:t>
            </a:r>
          </a:p>
          <a:p>
            <a:pPr>
              <a:buNone/>
            </a:pPr>
            <a:r>
              <a:rPr lang="ru-RU" dirty="0" smtClean="0">
                <a:latin typeface="Georgia" pitchFamily="18" charset="0"/>
              </a:rPr>
              <a:t>Для Танюшек и Наташ.</a:t>
            </a:r>
          </a:p>
          <a:p>
            <a:pPr>
              <a:buNone/>
            </a:pPr>
            <a:r>
              <a:rPr lang="ru-RU" dirty="0" smtClean="0">
                <a:latin typeface="Georgia" pitchFamily="18" charset="0"/>
              </a:rPr>
              <a:t>Добрый хлеб – кормилец наш!</a:t>
            </a:r>
          </a:p>
          <a:p>
            <a:endParaRPr lang="ru-RU" dirty="0"/>
          </a:p>
        </p:txBody>
      </p:sp>
      <p:pic>
        <p:nvPicPr>
          <p:cNvPr id="10" name="Рисунок 9" descr="хлеб-соль.jpg"/>
          <p:cNvPicPr>
            <a:picLocks noChangeAspect="1"/>
          </p:cNvPicPr>
          <p:nvPr/>
        </p:nvPicPr>
        <p:blipFill>
          <a:blip r:embed="rId2" cstate="print"/>
          <a:stretch>
            <a:fillRect/>
          </a:stretch>
        </p:blipFill>
        <p:spPr>
          <a:xfrm>
            <a:off x="4067944" y="1124744"/>
            <a:ext cx="4032448" cy="410445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1369222923_9-rrrrr (600x341, 219Kb)"/>
          <p:cNvPicPr>
            <a:picLocks noChangeAspect="1" noChangeArrowheads="1"/>
          </p:cNvPicPr>
          <p:nvPr/>
        </p:nvPicPr>
        <p:blipFill>
          <a:blip r:embed="rId2" cstate="print"/>
          <a:srcRect/>
          <a:stretch>
            <a:fillRect/>
          </a:stretch>
        </p:blipFill>
        <p:spPr bwMode="auto">
          <a:xfrm>
            <a:off x="1214414" y="2500306"/>
            <a:ext cx="5715000" cy="3248026"/>
          </a:xfrm>
          <a:prstGeom prst="rect">
            <a:avLst/>
          </a:prstGeom>
          <a:noFill/>
        </p:spPr>
      </p:pic>
      <p:sp>
        <p:nvSpPr>
          <p:cNvPr id="3" name="Прямоугольник 2"/>
          <p:cNvSpPr/>
          <p:nvPr/>
        </p:nvSpPr>
        <p:spPr>
          <a:xfrm>
            <a:off x="2285984" y="714356"/>
            <a:ext cx="4071966" cy="1200329"/>
          </a:xfrm>
          <a:prstGeom prst="rect">
            <a:avLst/>
          </a:prstGeom>
        </p:spPr>
        <p:txBody>
          <a:bodyPr wrap="square">
            <a:spAutoFit/>
          </a:bodyPr>
          <a:lstStyle/>
          <a:p>
            <a:r>
              <a:rPr lang="ru-RU" dirty="0" smtClean="0"/>
              <a:t>Знаете, однажды я увидел</a:t>
            </a:r>
            <a:br>
              <a:rPr lang="ru-RU" dirty="0" smtClean="0"/>
            </a:br>
            <a:r>
              <a:rPr lang="ru-RU" dirty="0" smtClean="0"/>
              <a:t>Как старик прощение просил.</a:t>
            </a:r>
            <a:br>
              <a:rPr lang="ru-RU" dirty="0" smtClean="0"/>
            </a:br>
            <a:r>
              <a:rPr lang="ru-RU" dirty="0" smtClean="0"/>
              <a:t>Он буханку хлебушка обидел</a:t>
            </a:r>
            <a:br>
              <a:rPr lang="ru-RU" dirty="0" smtClean="0"/>
            </a:br>
            <a:r>
              <a:rPr lang="ru-RU" dirty="0" smtClean="0"/>
              <a:t>Тем, что вдруг на землю уронил…</a:t>
            </a:r>
            <a:endParaRPr lang="ru-RU" dirty="0"/>
          </a:p>
        </p:txBody>
      </p:sp>
      <p:sp>
        <p:nvSpPr>
          <p:cNvPr id="4" name="Прямоугольник 3"/>
          <p:cNvSpPr/>
          <p:nvPr/>
        </p:nvSpPr>
        <p:spPr>
          <a:xfrm>
            <a:off x="1857356" y="5857892"/>
            <a:ext cx="3857652" cy="369332"/>
          </a:xfrm>
          <a:prstGeom prst="rect">
            <a:avLst/>
          </a:prstGeom>
        </p:spPr>
        <p:txBody>
          <a:bodyPr wrap="square">
            <a:spAutoFit/>
          </a:bodyPr>
          <a:lstStyle/>
          <a:p>
            <a:r>
              <a:rPr lang="ru-RU" dirty="0" smtClean="0"/>
              <a:t>Николаев Ю.В. «Русский хлеб»</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5" name="Содержимое 4"/>
          <p:cNvSpPr>
            <a:spLocks noGrp="1"/>
          </p:cNvSpPr>
          <p:nvPr>
            <p:ph sz="quarter" idx="2"/>
          </p:nvPr>
        </p:nvSpPr>
        <p:spPr>
          <a:xfrm>
            <a:off x="2071670" y="285728"/>
            <a:ext cx="3857652" cy="6072230"/>
          </a:xfrm>
        </p:spPr>
        <p:txBody>
          <a:bodyPr>
            <a:noAutofit/>
          </a:bodyPr>
          <a:lstStyle/>
          <a:p>
            <a:pPr>
              <a:buNone/>
            </a:pPr>
            <a:r>
              <a:rPr lang="ru-RU" sz="2000" dirty="0" smtClean="0">
                <a:latin typeface="Georgia" pitchFamily="18" charset="0"/>
              </a:rPr>
              <a:t>   Перед нею встал он на колено,</a:t>
            </a:r>
            <a:br>
              <a:rPr lang="ru-RU" sz="2000" dirty="0" smtClean="0">
                <a:latin typeface="Georgia" pitchFamily="18" charset="0"/>
              </a:rPr>
            </a:br>
            <a:r>
              <a:rPr lang="ru-RU" sz="2000" dirty="0" smtClean="0">
                <a:latin typeface="Georgia" pitchFamily="18" charset="0"/>
              </a:rPr>
              <a:t>В пополам согнувшись, кое-как.</a:t>
            </a:r>
            <a:br>
              <a:rPr lang="ru-RU" sz="2000" dirty="0" smtClean="0">
                <a:latin typeface="Georgia" pitchFamily="18" charset="0"/>
              </a:rPr>
            </a:br>
            <a:r>
              <a:rPr lang="ru-RU" sz="2000" dirty="0" smtClean="0">
                <a:latin typeface="Georgia" pitchFamily="18" charset="0"/>
              </a:rPr>
              <a:t>Сор стряхнул с горбушки… Неумело</a:t>
            </a:r>
            <a:br>
              <a:rPr lang="ru-RU" sz="2000" dirty="0" smtClean="0">
                <a:latin typeface="Georgia" pitchFamily="18" charset="0"/>
              </a:rPr>
            </a:br>
            <a:r>
              <a:rPr lang="ru-RU" sz="2000" dirty="0" smtClean="0">
                <a:latin typeface="Georgia" pitchFamily="18" charset="0"/>
              </a:rPr>
              <a:t>На себя навесил крестный знак. </a:t>
            </a:r>
          </a:p>
          <a:p>
            <a:pPr>
              <a:buNone/>
            </a:pPr>
            <a:r>
              <a:rPr lang="ru-RU" sz="2000" dirty="0" smtClean="0">
                <a:latin typeface="Georgia" pitchFamily="18" charset="0"/>
              </a:rPr>
              <a:t>   «Ты прости меня краюха хлеба,</a:t>
            </a:r>
            <a:br>
              <a:rPr lang="ru-RU" sz="2000" dirty="0" smtClean="0">
                <a:latin typeface="Georgia" pitchFamily="18" charset="0"/>
              </a:rPr>
            </a:br>
            <a:r>
              <a:rPr lang="ru-RU" sz="2000" dirty="0" smtClean="0">
                <a:latin typeface="Georgia" pitchFamily="18" charset="0"/>
              </a:rPr>
              <a:t>Я неловким стал на склоне лет.</a:t>
            </a:r>
            <a:br>
              <a:rPr lang="ru-RU" sz="2000" dirty="0" smtClean="0">
                <a:latin typeface="Georgia" pitchFamily="18" charset="0"/>
              </a:rPr>
            </a:br>
            <a:r>
              <a:rPr lang="ru-RU" sz="2000" dirty="0" smtClean="0">
                <a:latin typeface="Georgia" pitchFamily="18" charset="0"/>
              </a:rPr>
              <a:t>Станет пусть свидетелем синь неба,</a:t>
            </a:r>
            <a:br>
              <a:rPr lang="ru-RU" sz="2000" dirty="0" smtClean="0">
                <a:latin typeface="Georgia" pitchFamily="18" charset="0"/>
              </a:rPr>
            </a:br>
            <a:r>
              <a:rPr lang="ru-RU" sz="2000" dirty="0" smtClean="0">
                <a:latin typeface="Georgia" pitchFamily="18" charset="0"/>
              </a:rPr>
              <a:t>Ничего важней тебя здесь нет…</a:t>
            </a:r>
          </a:p>
          <a:p>
            <a:pPr>
              <a:buNone/>
            </a:pPr>
            <a:r>
              <a:rPr lang="ru-RU" sz="2000" dirty="0" smtClean="0">
                <a:latin typeface="Georgia" pitchFamily="18" charset="0"/>
              </a:rPr>
              <a:t>   </a:t>
            </a:r>
            <a:endParaRPr lang="ru-RU" sz="2000" dirty="0">
              <a:latin typeface="Georgia"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User\Desktop\картины хлеб\машков и.и. советские хлебы.jpg"/>
          <p:cNvPicPr>
            <a:picLocks noChangeAspect="1" noChangeArrowheads="1"/>
          </p:cNvPicPr>
          <p:nvPr/>
        </p:nvPicPr>
        <p:blipFill>
          <a:blip r:embed="rId2" cstate="print"/>
          <a:srcRect/>
          <a:stretch>
            <a:fillRect/>
          </a:stretch>
        </p:blipFill>
        <p:spPr bwMode="auto">
          <a:xfrm>
            <a:off x="714348" y="928670"/>
            <a:ext cx="6858048" cy="5717898"/>
          </a:xfrm>
          <a:prstGeom prst="rect">
            <a:avLst/>
          </a:prstGeom>
          <a:noFill/>
        </p:spPr>
      </p:pic>
      <p:sp>
        <p:nvSpPr>
          <p:cNvPr id="2" name="Заголовок 1"/>
          <p:cNvSpPr>
            <a:spLocks noGrp="1"/>
          </p:cNvSpPr>
          <p:nvPr>
            <p:ph type="title"/>
          </p:nvPr>
        </p:nvSpPr>
        <p:spPr>
          <a:xfrm>
            <a:off x="457200" y="142852"/>
            <a:ext cx="7239000" cy="785818"/>
          </a:xfrm>
        </p:spPr>
        <p:txBody>
          <a:bodyPr>
            <a:normAutofit/>
          </a:bodyPr>
          <a:lstStyle/>
          <a:p>
            <a:r>
              <a:rPr lang="ru-RU" dirty="0" smtClean="0"/>
              <a:t>   ПЕСНИ и </a:t>
            </a:r>
            <a:r>
              <a:rPr lang="ru-RU" dirty="0" err="1" smtClean="0"/>
              <a:t>потешки</a:t>
            </a:r>
            <a:r>
              <a:rPr lang="ru-RU" dirty="0" smtClean="0"/>
              <a:t> О ХЛЕБЕ</a:t>
            </a:r>
            <a:endParaRPr lang="ru-RU" dirty="0"/>
          </a:p>
        </p:txBody>
      </p:sp>
      <p:sp>
        <p:nvSpPr>
          <p:cNvPr id="3" name="Содержимое 2"/>
          <p:cNvSpPr>
            <a:spLocks noGrp="1"/>
          </p:cNvSpPr>
          <p:nvPr>
            <p:ph idx="1"/>
          </p:nvPr>
        </p:nvSpPr>
        <p:spPr>
          <a:xfrm>
            <a:off x="2786050" y="928670"/>
            <a:ext cx="4910150" cy="5715040"/>
          </a:xfrm>
        </p:spPr>
        <p:txBody>
          <a:bodyPr>
            <a:normAutofit fontScale="40000" lnSpcReduction="20000"/>
          </a:bodyPr>
          <a:lstStyle/>
          <a:p>
            <a:pPr>
              <a:buNone/>
            </a:pPr>
            <a:endParaRPr lang="ru-RU" sz="2900" dirty="0" smtClean="0">
              <a:solidFill>
                <a:schemeClr val="bg1"/>
              </a:solidFill>
              <a:latin typeface="Georgia" pitchFamily="18" charset="0"/>
            </a:endParaRPr>
          </a:p>
          <a:p>
            <a:pPr>
              <a:buNone/>
            </a:pPr>
            <a:r>
              <a:rPr lang="ru-RU" sz="2900" dirty="0" smtClean="0">
                <a:solidFill>
                  <a:schemeClr val="bg1"/>
                </a:solidFill>
                <a:latin typeface="Georgia" pitchFamily="18" charset="0"/>
              </a:rPr>
              <a:t>Самый вкусный, несравненный,</a:t>
            </a:r>
          </a:p>
          <a:p>
            <a:pPr>
              <a:buNone/>
            </a:pPr>
            <a:r>
              <a:rPr lang="ru-RU" sz="2900" dirty="0" smtClean="0">
                <a:solidFill>
                  <a:schemeClr val="bg1"/>
                </a:solidFill>
                <a:latin typeface="Georgia" pitchFamily="18" charset="0"/>
              </a:rPr>
              <a:t>Всем знакомый с детских лет -</a:t>
            </a:r>
          </a:p>
          <a:p>
            <a:pPr>
              <a:buNone/>
            </a:pPr>
            <a:r>
              <a:rPr lang="ru-RU" sz="2900" dirty="0" smtClean="0">
                <a:solidFill>
                  <a:schemeClr val="bg1"/>
                </a:solidFill>
                <a:latin typeface="Georgia" pitchFamily="18" charset="0"/>
              </a:rPr>
              <a:t>Это наш обыкновенный</a:t>
            </a:r>
          </a:p>
          <a:p>
            <a:pPr>
              <a:buNone/>
            </a:pPr>
            <a:r>
              <a:rPr lang="ru-RU" sz="2900" dirty="0" smtClean="0">
                <a:solidFill>
                  <a:schemeClr val="bg1"/>
                </a:solidFill>
                <a:latin typeface="Georgia" pitchFamily="18" charset="0"/>
              </a:rPr>
              <a:t>И любимый русский хлеб:</a:t>
            </a:r>
          </a:p>
          <a:p>
            <a:pPr>
              <a:buNone/>
            </a:pPr>
            <a:r>
              <a:rPr lang="ru-RU" sz="2900" dirty="0" smtClean="0">
                <a:solidFill>
                  <a:schemeClr val="bg1"/>
                </a:solidFill>
                <a:latin typeface="Georgia" pitchFamily="18" charset="0"/>
              </a:rPr>
              <a:t>Каравай пахучий, знатный,</a:t>
            </a:r>
          </a:p>
          <a:p>
            <a:pPr>
              <a:buNone/>
            </a:pPr>
            <a:r>
              <a:rPr lang="ru-RU" sz="2900" dirty="0" smtClean="0">
                <a:solidFill>
                  <a:schemeClr val="bg1"/>
                </a:solidFill>
                <a:latin typeface="Georgia" pitchFamily="18" charset="0"/>
              </a:rPr>
              <a:t>Кренделя и калачи,</a:t>
            </a:r>
          </a:p>
          <a:p>
            <a:pPr>
              <a:buNone/>
            </a:pPr>
            <a:r>
              <a:rPr lang="ru-RU" sz="2900" dirty="0" smtClean="0">
                <a:solidFill>
                  <a:schemeClr val="bg1"/>
                </a:solidFill>
                <a:latin typeface="Georgia" pitchFamily="18" charset="0"/>
              </a:rPr>
              <a:t>Бублик с маком ароматный,</a:t>
            </a:r>
          </a:p>
          <a:p>
            <a:pPr>
              <a:buNone/>
            </a:pPr>
            <a:r>
              <a:rPr lang="ru-RU" sz="2900" dirty="0" smtClean="0">
                <a:solidFill>
                  <a:schemeClr val="bg1"/>
                </a:solidFill>
                <a:latin typeface="Georgia" pitchFamily="18" charset="0"/>
              </a:rPr>
              <a:t>А на Пасху куличи.</a:t>
            </a:r>
          </a:p>
          <a:p>
            <a:pPr>
              <a:buNone/>
            </a:pPr>
            <a:r>
              <a:rPr lang="ru-RU" sz="2900" dirty="0" smtClean="0">
                <a:solidFill>
                  <a:schemeClr val="bg1"/>
                </a:solidFill>
                <a:latin typeface="Georgia" pitchFamily="18" charset="0"/>
              </a:rPr>
              <a:t>Можно с мёдом есть и с маслом,</a:t>
            </a:r>
          </a:p>
          <a:p>
            <a:pPr>
              <a:buNone/>
            </a:pPr>
            <a:r>
              <a:rPr lang="ru-RU" sz="2900" dirty="0" smtClean="0">
                <a:solidFill>
                  <a:schemeClr val="bg1"/>
                </a:solidFill>
                <a:latin typeface="Georgia" pitchFamily="18" charset="0"/>
              </a:rPr>
              <a:t>С сыром, рыбой, ветчиной</a:t>
            </a:r>
          </a:p>
          <a:p>
            <a:pPr>
              <a:buNone/>
            </a:pPr>
            <a:r>
              <a:rPr lang="ru-RU" sz="2900" dirty="0" smtClean="0">
                <a:solidFill>
                  <a:schemeClr val="bg1"/>
                </a:solidFill>
                <a:latin typeface="Georgia" pitchFamily="18" charset="0"/>
              </a:rPr>
              <a:t>И с икрой, кружком колбасным</a:t>
            </a:r>
          </a:p>
          <a:p>
            <a:pPr>
              <a:buNone/>
            </a:pPr>
            <a:r>
              <a:rPr lang="ru-RU" sz="2900" dirty="0" smtClean="0">
                <a:solidFill>
                  <a:schemeClr val="bg1"/>
                </a:solidFill>
                <a:latin typeface="Georgia" pitchFamily="18" charset="0"/>
              </a:rPr>
              <a:t>Белый хлеб или ржаной.</a:t>
            </a:r>
          </a:p>
          <a:p>
            <a:pPr>
              <a:buNone/>
            </a:pPr>
            <a:r>
              <a:rPr lang="ru-RU" sz="2900" dirty="0" smtClean="0">
                <a:solidFill>
                  <a:schemeClr val="bg1"/>
                </a:solidFill>
                <a:latin typeface="Georgia" pitchFamily="18" charset="0"/>
              </a:rPr>
              <a:t>Пироги же - хлеб особый,</a:t>
            </a:r>
          </a:p>
          <a:p>
            <a:pPr>
              <a:buNone/>
            </a:pPr>
            <a:r>
              <a:rPr lang="ru-RU" sz="2900" dirty="0" smtClean="0">
                <a:solidFill>
                  <a:schemeClr val="bg1"/>
                </a:solidFill>
                <a:latin typeface="Georgia" pitchFamily="18" charset="0"/>
              </a:rPr>
              <a:t>Их на праздник подают,</a:t>
            </a:r>
          </a:p>
          <a:p>
            <a:pPr>
              <a:buNone/>
            </a:pPr>
            <a:r>
              <a:rPr lang="ru-RU" sz="2900" dirty="0" smtClean="0">
                <a:solidFill>
                  <a:schemeClr val="bg1"/>
                </a:solidFill>
                <a:latin typeface="Georgia" pitchFamily="18" charset="0"/>
              </a:rPr>
              <a:t>А готовят всё со сдобой</a:t>
            </a:r>
          </a:p>
          <a:p>
            <a:pPr>
              <a:buNone/>
            </a:pPr>
            <a:r>
              <a:rPr lang="ru-RU" sz="2900" dirty="0" smtClean="0">
                <a:solidFill>
                  <a:schemeClr val="bg1"/>
                </a:solidFill>
                <a:latin typeface="Georgia" pitchFamily="18" charset="0"/>
              </a:rPr>
              <a:t>И с начинкою пекут.</a:t>
            </a:r>
          </a:p>
          <a:p>
            <a:pPr>
              <a:buNone/>
            </a:pPr>
            <a:r>
              <a:rPr lang="ru-RU" sz="2900" dirty="0" smtClean="0">
                <a:solidFill>
                  <a:schemeClr val="bg1"/>
                </a:solidFill>
                <a:latin typeface="Georgia" pitchFamily="18" charset="0"/>
              </a:rPr>
              <a:t>Пышки, пончики, ватрушки</a:t>
            </a:r>
          </a:p>
          <a:p>
            <a:pPr>
              <a:buNone/>
            </a:pPr>
            <a:r>
              <a:rPr lang="ru-RU" sz="2900" dirty="0" smtClean="0">
                <a:solidFill>
                  <a:schemeClr val="bg1"/>
                </a:solidFill>
                <a:latin typeface="Georgia" pitchFamily="18" charset="0"/>
              </a:rPr>
              <a:t>Спрыгнуть с противня хотят -</a:t>
            </a:r>
          </a:p>
          <a:p>
            <a:pPr>
              <a:buNone/>
            </a:pPr>
            <a:r>
              <a:rPr lang="ru-RU" sz="2900" dirty="0" smtClean="0">
                <a:solidFill>
                  <a:schemeClr val="bg1"/>
                </a:solidFill>
                <a:latin typeface="Georgia" pitchFamily="18" charset="0"/>
              </a:rPr>
              <a:t>Это хлебные игрушки,</a:t>
            </a:r>
          </a:p>
          <a:p>
            <a:pPr>
              <a:buNone/>
            </a:pPr>
            <a:r>
              <a:rPr lang="ru-RU" sz="2900" dirty="0" smtClean="0">
                <a:solidFill>
                  <a:schemeClr val="bg1"/>
                </a:solidFill>
                <a:latin typeface="Georgia" pitchFamily="18" charset="0"/>
              </a:rPr>
              <a:t>В праздник радость для ребят.</a:t>
            </a:r>
          </a:p>
          <a:p>
            <a:pPr>
              <a:buNone/>
            </a:pPr>
            <a:r>
              <a:rPr lang="ru-RU" sz="2900" dirty="0" smtClean="0">
                <a:solidFill>
                  <a:schemeClr val="bg1"/>
                </a:solidFill>
                <a:latin typeface="Georgia" pitchFamily="18" charset="0"/>
              </a:rPr>
              <a:t>Или пряники, печенье -</a:t>
            </a:r>
          </a:p>
          <a:p>
            <a:pPr>
              <a:buNone/>
            </a:pPr>
            <a:r>
              <a:rPr lang="ru-RU" sz="2900" dirty="0" smtClean="0">
                <a:solidFill>
                  <a:schemeClr val="bg1"/>
                </a:solidFill>
                <a:latin typeface="Georgia" pitchFamily="18" charset="0"/>
              </a:rPr>
              <a:t>То, что мама испечёт,</a:t>
            </a:r>
          </a:p>
          <a:p>
            <a:pPr>
              <a:buNone/>
            </a:pPr>
            <a:r>
              <a:rPr lang="ru-RU" sz="2900" dirty="0" smtClean="0">
                <a:solidFill>
                  <a:schemeClr val="bg1"/>
                </a:solidFill>
                <a:latin typeface="Georgia" pitchFamily="18" charset="0"/>
              </a:rPr>
              <a:t>Для детишек объеденье,</a:t>
            </a:r>
          </a:p>
          <a:p>
            <a:pPr>
              <a:buNone/>
            </a:pPr>
            <a:r>
              <a:rPr lang="ru-RU" sz="2900" dirty="0" smtClean="0">
                <a:solidFill>
                  <a:schemeClr val="bg1"/>
                </a:solidFill>
                <a:latin typeface="Georgia" pitchFamily="18" charset="0"/>
              </a:rPr>
              <a:t>Разевай пошире рот!</a:t>
            </a:r>
            <a:endParaRPr lang="ru-RU" dirty="0" smtClean="0">
              <a:solidFill>
                <a:schemeClr val="bg1"/>
              </a:solidFill>
              <a:latin typeface="Georgia" pitchFamily="18" charset="0"/>
            </a:endParaRP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2"/>
          </p:nvPr>
        </p:nvSpPr>
        <p:spPr>
          <a:xfrm>
            <a:off x="0" y="0"/>
            <a:ext cx="8172400" cy="6858000"/>
          </a:xfrm>
        </p:spPr>
        <p:txBody>
          <a:bodyPr numCol="3">
            <a:normAutofit fontScale="85000" lnSpcReduction="10000"/>
          </a:bodyPr>
          <a:lstStyle/>
          <a:p>
            <a:endParaRPr lang="ru-RU" dirty="0" smtClean="0"/>
          </a:p>
          <a:p>
            <a:pPr>
              <a:buNone/>
            </a:pPr>
            <a:r>
              <a:rPr lang="ru-RU" dirty="0" smtClean="0">
                <a:solidFill>
                  <a:srgbClr val="FF0000"/>
                </a:solidFill>
                <a:latin typeface="Georgia" pitchFamily="18" charset="0"/>
              </a:rPr>
              <a:t>Баллада о хлебе</a:t>
            </a:r>
          </a:p>
          <a:p>
            <a:pPr>
              <a:buNone/>
            </a:pPr>
            <a:r>
              <a:rPr lang="ru-RU" sz="900" dirty="0" smtClean="0">
                <a:solidFill>
                  <a:srgbClr val="FF0000"/>
                </a:solidFill>
                <a:latin typeface="Georgia" pitchFamily="18" charset="0"/>
              </a:rPr>
              <a:t>(</a:t>
            </a:r>
            <a:r>
              <a:rPr lang="ru-RU" sz="1100" dirty="0" smtClean="0">
                <a:solidFill>
                  <a:srgbClr val="FF0000"/>
                </a:solidFill>
                <a:latin typeface="Georgia" pitchFamily="18" charset="0"/>
              </a:rPr>
              <a:t>сл. </a:t>
            </a:r>
            <a:r>
              <a:rPr lang="ru-RU" sz="1100" dirty="0" err="1" smtClean="0">
                <a:solidFill>
                  <a:srgbClr val="FF0000"/>
                </a:solidFill>
                <a:latin typeface="Georgia" pitchFamily="18" charset="0"/>
              </a:rPr>
              <a:t>В.Балачан</a:t>
            </a:r>
            <a:r>
              <a:rPr lang="ru-RU" sz="1100" dirty="0" smtClean="0">
                <a:solidFill>
                  <a:srgbClr val="FF0000"/>
                </a:solidFill>
                <a:latin typeface="Georgia" pitchFamily="18" charset="0"/>
              </a:rPr>
              <a:t>, муз. Н.Кудрина)</a:t>
            </a:r>
            <a:endParaRPr lang="ru-RU" dirty="0" smtClean="0">
              <a:solidFill>
                <a:srgbClr val="FF0000"/>
              </a:solidFill>
              <a:latin typeface="Georgia" pitchFamily="18" charset="0"/>
            </a:endParaRPr>
          </a:p>
          <a:p>
            <a:endParaRPr lang="ru-RU" dirty="0" smtClean="0">
              <a:latin typeface="Georgia" pitchFamily="18" charset="0"/>
            </a:endParaRPr>
          </a:p>
          <a:p>
            <a:pPr>
              <a:buNone/>
            </a:pPr>
            <a:r>
              <a:rPr lang="ru-RU" dirty="0" smtClean="0">
                <a:latin typeface="Georgia" pitchFamily="18" charset="0"/>
              </a:rPr>
              <a:t>1.На весенней заре</a:t>
            </a:r>
          </a:p>
          <a:p>
            <a:pPr>
              <a:buNone/>
            </a:pPr>
            <a:r>
              <a:rPr lang="ru-RU" dirty="0" smtClean="0">
                <a:latin typeface="Georgia" pitchFamily="18" charset="0"/>
              </a:rPr>
              <a:t>Воздух свежий и синий.</a:t>
            </a:r>
          </a:p>
          <a:p>
            <a:pPr>
              <a:buNone/>
            </a:pPr>
            <a:r>
              <a:rPr lang="ru-RU" dirty="0" smtClean="0">
                <a:latin typeface="Georgia" pitchFamily="18" charset="0"/>
              </a:rPr>
              <a:t>Постаревший отец,</a:t>
            </a:r>
          </a:p>
          <a:p>
            <a:pPr>
              <a:buNone/>
            </a:pPr>
            <a:r>
              <a:rPr lang="ru-RU" dirty="0" smtClean="0">
                <a:latin typeface="Georgia" pitchFamily="18" charset="0"/>
              </a:rPr>
              <a:t>Седину шевеля,</a:t>
            </a:r>
          </a:p>
          <a:p>
            <a:pPr>
              <a:buNone/>
            </a:pPr>
            <a:r>
              <a:rPr lang="ru-RU" dirty="0" smtClean="0">
                <a:latin typeface="Georgia" pitchFamily="18" charset="0"/>
              </a:rPr>
              <a:t>Говорил у крыльца</a:t>
            </a:r>
          </a:p>
          <a:p>
            <a:pPr>
              <a:buNone/>
            </a:pPr>
            <a:r>
              <a:rPr lang="ru-RU" dirty="0" smtClean="0">
                <a:latin typeface="Georgia" pitchFamily="18" charset="0"/>
              </a:rPr>
              <a:t>Тихим голосом сыну,</a:t>
            </a:r>
          </a:p>
          <a:p>
            <a:pPr>
              <a:buNone/>
            </a:pPr>
            <a:r>
              <a:rPr lang="ru-RU" dirty="0" smtClean="0">
                <a:latin typeface="Georgia" pitchFamily="18" charset="0"/>
              </a:rPr>
              <a:t>Провожая его</a:t>
            </a:r>
          </a:p>
          <a:p>
            <a:pPr>
              <a:buNone/>
            </a:pPr>
            <a:r>
              <a:rPr lang="ru-RU" dirty="0" smtClean="0">
                <a:latin typeface="Georgia" pitchFamily="18" charset="0"/>
              </a:rPr>
              <a:t>Первый раз на поля.</a:t>
            </a:r>
          </a:p>
          <a:p>
            <a:pPr>
              <a:buNone/>
            </a:pPr>
            <a:r>
              <a:rPr lang="ru-RU" dirty="0" smtClean="0">
                <a:latin typeface="Georgia" pitchFamily="18" charset="0"/>
              </a:rPr>
              <a:t> </a:t>
            </a:r>
            <a:r>
              <a:rPr lang="ru-RU" sz="2100" dirty="0" smtClean="0">
                <a:latin typeface="Georgia" pitchFamily="18" charset="0"/>
              </a:rPr>
              <a:t>Припев:</a:t>
            </a:r>
            <a:endParaRPr lang="ru-RU" dirty="0" smtClean="0">
              <a:latin typeface="Georgia" pitchFamily="18" charset="0"/>
            </a:endParaRPr>
          </a:p>
          <a:p>
            <a:pPr>
              <a:buNone/>
            </a:pPr>
            <a:r>
              <a:rPr lang="ru-RU" dirty="0" smtClean="0">
                <a:latin typeface="Georgia" pitchFamily="18" charset="0"/>
              </a:rPr>
              <a:t>Ты запомни, сынок,</a:t>
            </a:r>
          </a:p>
          <a:p>
            <a:pPr>
              <a:buNone/>
            </a:pPr>
            <a:r>
              <a:rPr lang="ru-RU" dirty="0" smtClean="0">
                <a:latin typeface="Georgia" pitchFamily="18" charset="0"/>
              </a:rPr>
              <a:t>Золотые слова -</a:t>
            </a:r>
          </a:p>
          <a:p>
            <a:pPr>
              <a:buNone/>
            </a:pPr>
            <a:r>
              <a:rPr lang="ru-RU" dirty="0" smtClean="0">
                <a:latin typeface="Georgia" pitchFamily="18" charset="0"/>
              </a:rPr>
              <a:t>Хлеб всему голова,</a:t>
            </a:r>
          </a:p>
          <a:p>
            <a:pPr>
              <a:buNone/>
            </a:pPr>
            <a:r>
              <a:rPr lang="ru-RU" dirty="0" smtClean="0">
                <a:latin typeface="Georgia" pitchFamily="18" charset="0"/>
              </a:rPr>
              <a:t>Хлеб всему голова.</a:t>
            </a:r>
          </a:p>
          <a:p>
            <a:pPr>
              <a:buNone/>
            </a:pPr>
            <a:r>
              <a:rPr lang="ru-RU" dirty="0" smtClean="0">
                <a:latin typeface="Georgia" pitchFamily="18" charset="0"/>
              </a:rPr>
              <a:t> </a:t>
            </a:r>
          </a:p>
          <a:p>
            <a:pPr>
              <a:buNone/>
            </a:pPr>
            <a:endParaRPr lang="ru-RU" dirty="0" smtClean="0">
              <a:latin typeface="Georgia" pitchFamily="18" charset="0"/>
            </a:endParaRPr>
          </a:p>
          <a:p>
            <a:pPr>
              <a:buNone/>
            </a:pPr>
            <a:r>
              <a:rPr lang="ru-RU" dirty="0" smtClean="0">
                <a:latin typeface="Georgia" pitchFamily="18" charset="0"/>
              </a:rPr>
              <a:t>2.Сын пошёл, пошагал</a:t>
            </a:r>
          </a:p>
          <a:p>
            <a:pPr>
              <a:buNone/>
            </a:pPr>
            <a:r>
              <a:rPr lang="ru-RU" dirty="0" smtClean="0">
                <a:latin typeface="Georgia" pitchFamily="18" charset="0"/>
              </a:rPr>
              <a:t>По отцовскому следу,</a:t>
            </a:r>
          </a:p>
          <a:p>
            <a:pPr>
              <a:buNone/>
            </a:pPr>
            <a:r>
              <a:rPr lang="ru-RU" dirty="0" smtClean="0">
                <a:latin typeface="Georgia" pitchFamily="18" charset="0"/>
              </a:rPr>
              <a:t>Но война началась -</a:t>
            </a:r>
          </a:p>
          <a:p>
            <a:pPr>
              <a:buNone/>
            </a:pPr>
            <a:r>
              <a:rPr lang="ru-RU" dirty="0" smtClean="0">
                <a:latin typeface="Georgia" pitchFamily="18" charset="0"/>
              </a:rPr>
              <a:t>Боль огня и свинца.</a:t>
            </a:r>
          </a:p>
          <a:p>
            <a:pPr>
              <a:buNone/>
            </a:pPr>
            <a:r>
              <a:rPr lang="ru-RU" dirty="0" smtClean="0">
                <a:latin typeface="Georgia" pitchFamily="18" charset="0"/>
              </a:rPr>
              <a:t>В годы бед и потерь,</a:t>
            </a:r>
          </a:p>
          <a:p>
            <a:pPr>
              <a:buNone/>
            </a:pPr>
            <a:r>
              <a:rPr lang="ru-RU" dirty="0" smtClean="0">
                <a:latin typeface="Georgia" pitchFamily="18" charset="0"/>
              </a:rPr>
              <a:t>Добывая победу,</a:t>
            </a:r>
          </a:p>
          <a:p>
            <a:pPr>
              <a:buNone/>
            </a:pPr>
            <a:r>
              <a:rPr lang="ru-RU" dirty="0" smtClean="0">
                <a:latin typeface="Georgia" pitchFamily="18" charset="0"/>
              </a:rPr>
              <a:t>Нёс боец по земле</a:t>
            </a:r>
          </a:p>
          <a:p>
            <a:pPr>
              <a:buNone/>
            </a:pPr>
            <a:r>
              <a:rPr lang="ru-RU" dirty="0" smtClean="0">
                <a:latin typeface="Georgia" pitchFamily="18" charset="0"/>
              </a:rPr>
              <a:t>Завещанье отца.</a:t>
            </a:r>
          </a:p>
          <a:p>
            <a:pPr>
              <a:buNone/>
            </a:pPr>
            <a:r>
              <a:rPr lang="ru-RU" dirty="0" smtClean="0">
                <a:latin typeface="Georgia" pitchFamily="18" charset="0"/>
              </a:rPr>
              <a:t> </a:t>
            </a:r>
            <a:r>
              <a:rPr lang="ru-RU" sz="2100" dirty="0" smtClean="0">
                <a:latin typeface="Georgia" pitchFamily="18" charset="0"/>
              </a:rPr>
              <a:t>Припев:</a:t>
            </a:r>
            <a:endParaRPr lang="ru-RU" dirty="0" smtClean="0">
              <a:latin typeface="Georgia" pitchFamily="18" charset="0"/>
            </a:endParaRPr>
          </a:p>
          <a:p>
            <a:pPr>
              <a:buNone/>
            </a:pPr>
            <a:r>
              <a:rPr lang="ru-RU" dirty="0" smtClean="0">
                <a:latin typeface="Georgia" pitchFamily="18" charset="0"/>
              </a:rPr>
              <a:t>3. Но случилась беда</a:t>
            </a:r>
          </a:p>
          <a:p>
            <a:pPr>
              <a:buNone/>
            </a:pPr>
            <a:r>
              <a:rPr lang="ru-RU" dirty="0" smtClean="0">
                <a:latin typeface="Georgia" pitchFamily="18" charset="0"/>
              </a:rPr>
              <a:t>На земле незнакомой,</a:t>
            </a:r>
          </a:p>
          <a:p>
            <a:pPr>
              <a:buNone/>
            </a:pPr>
            <a:r>
              <a:rPr lang="ru-RU" dirty="0" smtClean="0">
                <a:latin typeface="Georgia" pitchFamily="18" charset="0"/>
              </a:rPr>
              <a:t>Был он ранен в бою</a:t>
            </a:r>
          </a:p>
          <a:p>
            <a:pPr>
              <a:buNone/>
            </a:pPr>
            <a:r>
              <a:rPr lang="ru-RU" dirty="0" smtClean="0">
                <a:latin typeface="Georgia" pitchFamily="18" charset="0"/>
              </a:rPr>
              <a:t>По холодной зиме.</a:t>
            </a:r>
          </a:p>
          <a:p>
            <a:pPr>
              <a:buNone/>
            </a:pPr>
            <a:r>
              <a:rPr lang="ru-RU" dirty="0" smtClean="0">
                <a:latin typeface="Georgia" pitchFamily="18" charset="0"/>
              </a:rPr>
              <a:t>Пайку хлеба свою</a:t>
            </a:r>
          </a:p>
          <a:p>
            <a:pPr>
              <a:buNone/>
            </a:pPr>
            <a:r>
              <a:rPr lang="ru-RU" dirty="0" smtClean="0">
                <a:latin typeface="Georgia" pitchFamily="18" charset="0"/>
              </a:rPr>
              <a:t>Передал он другому,</a:t>
            </a:r>
          </a:p>
          <a:p>
            <a:pPr>
              <a:buNone/>
            </a:pPr>
            <a:r>
              <a:rPr lang="ru-RU" dirty="0" smtClean="0">
                <a:latin typeface="Georgia" pitchFamily="18" charset="0"/>
              </a:rPr>
              <a:t>А домой написал</a:t>
            </a:r>
          </a:p>
          <a:p>
            <a:pPr>
              <a:buNone/>
            </a:pPr>
            <a:r>
              <a:rPr lang="ru-RU" dirty="0" smtClean="0">
                <a:latin typeface="Georgia" pitchFamily="18" charset="0"/>
              </a:rPr>
              <a:t>В треугольном письме</a:t>
            </a:r>
          </a:p>
          <a:p>
            <a:pPr>
              <a:buNone/>
            </a:pPr>
            <a:r>
              <a:rPr lang="ru-RU" dirty="0" smtClean="0">
                <a:latin typeface="Georgia" pitchFamily="18" charset="0"/>
              </a:rPr>
              <a:t> </a:t>
            </a:r>
            <a:r>
              <a:rPr lang="ru-RU" sz="2100" dirty="0" smtClean="0">
                <a:latin typeface="Georgia" pitchFamily="18" charset="0"/>
              </a:rPr>
              <a:t>Припев:</a:t>
            </a:r>
            <a:endParaRPr lang="ru-RU" dirty="0" smtClean="0">
              <a:latin typeface="Georgia" pitchFamily="18" charset="0"/>
            </a:endParaRPr>
          </a:p>
          <a:p>
            <a:pPr>
              <a:buNone/>
            </a:pPr>
            <a:r>
              <a:rPr lang="ru-RU" dirty="0" smtClean="0">
                <a:latin typeface="Georgia" pitchFamily="18" charset="0"/>
              </a:rPr>
              <a:t> </a:t>
            </a:r>
          </a:p>
          <a:p>
            <a:pPr>
              <a:buNone/>
            </a:pPr>
            <a:endParaRPr lang="ru-RU" dirty="0" smtClean="0">
              <a:latin typeface="Georgia" pitchFamily="18" charset="0"/>
            </a:endParaRPr>
          </a:p>
          <a:p>
            <a:pPr>
              <a:buNone/>
            </a:pPr>
            <a:endParaRPr lang="ru-RU" dirty="0" smtClean="0">
              <a:latin typeface="Georgia" pitchFamily="18" charset="0"/>
            </a:endParaRPr>
          </a:p>
          <a:p>
            <a:pPr>
              <a:buNone/>
            </a:pPr>
            <a:r>
              <a:rPr lang="ru-RU" dirty="0" smtClean="0">
                <a:latin typeface="Georgia" pitchFamily="18" charset="0"/>
              </a:rPr>
              <a:t>4.На весенней заре</a:t>
            </a:r>
          </a:p>
          <a:p>
            <a:pPr>
              <a:buNone/>
            </a:pPr>
            <a:r>
              <a:rPr lang="ru-RU" dirty="0" smtClean="0">
                <a:latin typeface="Georgia" pitchFamily="18" charset="0"/>
              </a:rPr>
              <a:t>Воздух свежий и синий.</a:t>
            </a:r>
          </a:p>
          <a:p>
            <a:pPr>
              <a:buNone/>
            </a:pPr>
            <a:r>
              <a:rPr lang="ru-RU" dirty="0" smtClean="0">
                <a:latin typeface="Georgia" pitchFamily="18" charset="0"/>
              </a:rPr>
              <a:t>На страде посевной</a:t>
            </a:r>
          </a:p>
          <a:p>
            <a:pPr>
              <a:buNone/>
            </a:pPr>
            <a:r>
              <a:rPr lang="ru-RU" dirty="0" smtClean="0">
                <a:latin typeface="Georgia" pitchFamily="18" charset="0"/>
              </a:rPr>
              <a:t>Гул моторов и шум.</a:t>
            </a:r>
          </a:p>
          <a:p>
            <a:pPr>
              <a:buNone/>
            </a:pPr>
            <a:r>
              <a:rPr lang="ru-RU" dirty="0" smtClean="0">
                <a:latin typeface="Georgia" pitchFamily="18" charset="0"/>
              </a:rPr>
              <a:t>У родного крыльца</a:t>
            </a:r>
          </a:p>
          <a:p>
            <a:pPr>
              <a:buNone/>
            </a:pPr>
            <a:r>
              <a:rPr lang="ru-RU" dirty="0" smtClean="0">
                <a:latin typeface="Georgia" pitchFamily="18" charset="0"/>
              </a:rPr>
              <a:t>Сын погибшего сына</a:t>
            </a:r>
          </a:p>
          <a:p>
            <a:pPr>
              <a:buNone/>
            </a:pPr>
            <a:r>
              <a:rPr lang="ru-RU" dirty="0" smtClean="0">
                <a:latin typeface="Georgia" pitchFamily="18" charset="0"/>
              </a:rPr>
              <a:t>Говорил на заре</a:t>
            </a:r>
          </a:p>
          <a:p>
            <a:pPr>
              <a:buNone/>
            </a:pPr>
            <a:r>
              <a:rPr lang="ru-RU" dirty="0" smtClean="0">
                <a:latin typeface="Georgia" pitchFamily="18" charset="0"/>
              </a:rPr>
              <a:t>Своему малышу…</a:t>
            </a:r>
          </a:p>
          <a:p>
            <a:pPr>
              <a:buNone/>
            </a:pPr>
            <a:r>
              <a:rPr lang="ru-RU" dirty="0" smtClean="0">
                <a:latin typeface="Georgia" pitchFamily="18" charset="0"/>
              </a:rPr>
              <a:t> </a:t>
            </a:r>
            <a:r>
              <a:rPr lang="ru-RU" sz="2100" dirty="0" smtClean="0">
                <a:latin typeface="Georgia" pitchFamily="18" charset="0"/>
              </a:rPr>
              <a:t>Припев:</a:t>
            </a:r>
            <a:endParaRPr lang="ru-RU" dirty="0" smtClean="0">
              <a:latin typeface="Georgia" pitchFamily="18" charset="0"/>
            </a:endParaRPr>
          </a:p>
          <a:p>
            <a:pPr>
              <a:buNone/>
            </a:pPr>
            <a:r>
              <a:rPr lang="ru-RU" dirty="0" smtClean="0">
                <a:latin typeface="Georgia" pitchFamily="18" charset="0"/>
              </a:rPr>
              <a:t>Ты запомни, сынок,</a:t>
            </a:r>
          </a:p>
          <a:p>
            <a:pPr>
              <a:buNone/>
            </a:pPr>
            <a:r>
              <a:rPr lang="ru-RU" dirty="0" smtClean="0">
                <a:latin typeface="Georgia" pitchFamily="18" charset="0"/>
              </a:rPr>
              <a:t>Золотые слова -</a:t>
            </a:r>
          </a:p>
          <a:p>
            <a:pPr>
              <a:buNone/>
            </a:pPr>
            <a:r>
              <a:rPr lang="ru-RU" dirty="0" smtClean="0">
                <a:latin typeface="Georgia" pitchFamily="18" charset="0"/>
              </a:rPr>
              <a:t>Хлеб всему голова,</a:t>
            </a:r>
          </a:p>
          <a:p>
            <a:pPr>
              <a:buNone/>
            </a:pPr>
            <a:r>
              <a:rPr lang="ru-RU" dirty="0" smtClean="0">
                <a:latin typeface="Georgia" pitchFamily="18" charset="0"/>
              </a:rPr>
              <a:t>Хлеб всему голова</a:t>
            </a:r>
            <a:r>
              <a:rPr lang="ru-RU" dirty="0" smtClean="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9124" y="474345"/>
            <a:ext cx="3643338" cy="5909310"/>
          </a:xfrm>
          <a:prstGeom prst="rect">
            <a:avLst/>
          </a:prstGeom>
        </p:spPr>
        <p:txBody>
          <a:bodyPr wrap="square">
            <a:spAutoFit/>
          </a:bodyPr>
          <a:lstStyle/>
          <a:p>
            <a:r>
              <a:rPr lang="ru-RU" dirty="0" smtClean="0"/>
              <a:t>Засмеялась бабушка:</a:t>
            </a:r>
          </a:p>
          <a:p>
            <a:r>
              <a:rPr lang="ru-RU" dirty="0" smtClean="0"/>
              <a:t>- И блины-оладушки!</a:t>
            </a:r>
          </a:p>
          <a:p>
            <a:r>
              <a:rPr lang="ru-RU" dirty="0" smtClean="0"/>
              <a:t>Что же это за секрет?</a:t>
            </a:r>
          </a:p>
          <a:p>
            <a:r>
              <a:rPr lang="ru-RU" dirty="0" smtClean="0"/>
              <a:t>Надо в тесто посмотреть.</a:t>
            </a:r>
          </a:p>
          <a:p>
            <a:r>
              <a:rPr lang="ru-RU" dirty="0" smtClean="0"/>
              <a:t>Мама тесто замесила,</a:t>
            </a:r>
          </a:p>
          <a:p>
            <a:r>
              <a:rPr lang="ru-RU" dirty="0" smtClean="0"/>
              <a:t>Набирало тесто силу!</a:t>
            </a:r>
          </a:p>
          <a:p>
            <a:r>
              <a:rPr lang="ru-RU" dirty="0" smtClean="0"/>
              <a:t>Круглой шапкой поднялось,</a:t>
            </a:r>
          </a:p>
          <a:p>
            <a:r>
              <a:rPr lang="ru-RU" dirty="0" smtClean="0"/>
              <a:t>Разрослось и расползлось.</a:t>
            </a:r>
          </a:p>
          <a:p>
            <a:r>
              <a:rPr lang="ru-RU" dirty="0" smtClean="0"/>
              <a:t>Край из миски выпадал…</a:t>
            </a:r>
          </a:p>
          <a:p>
            <a:r>
              <a:rPr lang="ru-RU" dirty="0" smtClean="0"/>
              <a:t>Кто же вверх его толкал?</a:t>
            </a:r>
          </a:p>
          <a:p>
            <a:r>
              <a:rPr lang="ru-RU" dirty="0" smtClean="0"/>
              <a:t>- Мама, в лупу посмотри!</a:t>
            </a:r>
          </a:p>
          <a:p>
            <a:r>
              <a:rPr lang="ru-RU" dirty="0" smtClean="0"/>
              <a:t>Выползают пузыри!</a:t>
            </a:r>
          </a:p>
          <a:p>
            <a:r>
              <a:rPr lang="ru-RU" dirty="0" smtClean="0"/>
              <a:t>Что же прячут пузыри? </a:t>
            </a:r>
          </a:p>
          <a:p>
            <a:r>
              <a:rPr lang="ru-RU" dirty="0" smtClean="0"/>
              <a:t>Воздух! Он у них внутри.</a:t>
            </a:r>
          </a:p>
          <a:p>
            <a:r>
              <a:rPr lang="ru-RU" dirty="0" smtClean="0"/>
              <a:t>Вот откуда в хлебе ямки,</a:t>
            </a:r>
          </a:p>
          <a:p>
            <a:r>
              <a:rPr lang="ru-RU" dirty="0" smtClean="0"/>
              <a:t>Вот откуда в хлебе дырки!</a:t>
            </a:r>
          </a:p>
          <a:p>
            <a:r>
              <a:rPr lang="ru-RU" dirty="0" smtClean="0"/>
              <a:t>Потому что там,  внутри,</a:t>
            </a:r>
          </a:p>
          <a:p>
            <a:r>
              <a:rPr lang="ru-RU" dirty="0" smtClean="0"/>
              <a:t>Пузыри-богатыри! </a:t>
            </a:r>
          </a:p>
          <a:p>
            <a:r>
              <a:rPr lang="ru-RU" dirty="0" smtClean="0"/>
              <a:t>Песня о хлебе.</a:t>
            </a:r>
          </a:p>
          <a:p>
            <a:r>
              <a:rPr lang="ru-RU" dirty="0" smtClean="0"/>
              <a:t>(исполняла Народная артистка СССР Л.Г.Зыкина)</a:t>
            </a:r>
          </a:p>
        </p:txBody>
      </p:sp>
      <p:pic>
        <p:nvPicPr>
          <p:cNvPr id="3074" name="Picture 2" descr="C:\Users\User\Desktop\картины хлеб\Pancakes_3 (9)2.jpg"/>
          <p:cNvPicPr>
            <a:picLocks noChangeAspect="1" noChangeArrowheads="1"/>
          </p:cNvPicPr>
          <p:nvPr/>
        </p:nvPicPr>
        <p:blipFill>
          <a:blip r:embed="rId2" cstate="print"/>
          <a:srcRect/>
          <a:stretch>
            <a:fillRect/>
          </a:stretch>
        </p:blipFill>
        <p:spPr bwMode="auto">
          <a:xfrm>
            <a:off x="214282" y="3214686"/>
            <a:ext cx="4143404" cy="336306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80068"/>
          </a:xfrm>
        </p:spPr>
        <p:txBody>
          <a:bodyPr/>
          <a:lstStyle/>
          <a:p>
            <a:pPr algn="ctr"/>
            <a:r>
              <a:rPr lang="ru-RU" i="1" dirty="0" smtClean="0"/>
              <a:t>Это интересно</a:t>
            </a:r>
            <a:endParaRPr lang="ru-RU" i="1" dirty="0"/>
          </a:p>
        </p:txBody>
      </p:sp>
      <p:sp>
        <p:nvSpPr>
          <p:cNvPr id="3" name="Содержимое 2"/>
          <p:cNvSpPr>
            <a:spLocks noGrp="1"/>
          </p:cNvSpPr>
          <p:nvPr>
            <p:ph idx="1"/>
          </p:nvPr>
        </p:nvSpPr>
        <p:spPr>
          <a:xfrm>
            <a:off x="457200" y="1285860"/>
            <a:ext cx="7239000" cy="5169876"/>
          </a:xfrm>
        </p:spPr>
        <p:txBody>
          <a:bodyPr>
            <a:normAutofit fontScale="85000" lnSpcReduction="20000"/>
          </a:bodyPr>
          <a:lstStyle/>
          <a:p>
            <a:pPr>
              <a:buNone/>
            </a:pPr>
            <a:r>
              <a:rPr lang="ru-RU" dirty="0" smtClean="0">
                <a:latin typeface="Georgia" pitchFamily="18" charset="0"/>
              </a:rPr>
              <a:t>        Пекари мексиканского Акапулько в 1996 году испекли чудо-изделие длиной более девяти километров – самый настоящий гигант среди булок. А булочка на самую скорую руку была изготовлена всего за восемь с небольшим минут. Этого времени хватило не только на готовку: авторы рекорда начали с того, что собрали растущую в поле пшеницу и размололи зерно в муку.</a:t>
            </a:r>
          </a:p>
          <a:p>
            <a:pPr>
              <a:buNone/>
            </a:pPr>
            <a:r>
              <a:rPr lang="ru-RU" dirty="0" smtClean="0">
                <a:latin typeface="Georgia" pitchFamily="18" charset="0"/>
              </a:rPr>
              <a:t>       Король современного </a:t>
            </a:r>
            <a:r>
              <a:rPr lang="ru-RU" dirty="0" err="1" smtClean="0">
                <a:latin typeface="Georgia" pitchFamily="18" charset="0"/>
              </a:rPr>
              <a:t>фастфуда</a:t>
            </a:r>
            <a:r>
              <a:rPr lang="ru-RU" dirty="0" smtClean="0">
                <a:latin typeface="Georgia" pitchFamily="18" charset="0"/>
              </a:rPr>
              <a:t> – сандвич – был изобретён конкретным лицом: графом Сандвичем. Аристократ любил перекусить без отрыва от игры в карты, а чтобы мясо не пачкало пальцев, придумал класть его как начинку между двумя кусочками хлеба. Кстати говоря, примерно половина хлеба, который каждый день съедается во всём мире, идёт на приготовление бутербродов.</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0"/>
            <a:ext cx="6984776" cy="3717032"/>
          </a:xfrm>
        </p:spPr>
        <p:txBody>
          <a:bodyPr>
            <a:normAutofit/>
          </a:bodyPr>
          <a:lstStyle/>
          <a:p>
            <a:r>
              <a:rPr lang="ru-RU" dirty="0" smtClean="0"/>
              <a:t/>
            </a:r>
            <a:br>
              <a:rPr lang="ru-RU" dirty="0" smtClean="0"/>
            </a:br>
            <a:r>
              <a:rPr lang="ru-RU" sz="4800" i="1" dirty="0" smtClean="0"/>
              <a:t>Этнографическая страница</a:t>
            </a:r>
            <a:endParaRPr lang="ru-RU" i="1" dirty="0"/>
          </a:p>
        </p:txBody>
      </p:sp>
      <p:sp>
        <p:nvSpPr>
          <p:cNvPr id="3" name="Подзаголовок 2"/>
          <p:cNvSpPr>
            <a:spLocks noGrp="1"/>
          </p:cNvSpPr>
          <p:nvPr>
            <p:ph type="subTitle" idx="1"/>
          </p:nvPr>
        </p:nvSpPr>
        <p:spPr>
          <a:xfrm>
            <a:off x="179512" y="1700808"/>
            <a:ext cx="8964488" cy="2664296"/>
          </a:xfrm>
        </p:spPr>
        <p:txBody>
          <a:bodyPr>
            <a:normAutofit/>
          </a:bodyPr>
          <a:lstStyle/>
          <a:p>
            <a:pPr algn="l"/>
            <a:endParaRPr lang="ru-RU"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49367566.jpg"/>
          <p:cNvPicPr>
            <a:picLocks noChangeAspect="1" noChangeArrowheads="1"/>
          </p:cNvPicPr>
          <p:nvPr/>
        </p:nvPicPr>
        <p:blipFill>
          <a:blip r:embed="rId2" cstate="print"/>
          <a:srcRect/>
          <a:stretch>
            <a:fillRect/>
          </a:stretch>
        </p:blipFill>
        <p:spPr bwMode="auto">
          <a:xfrm>
            <a:off x="-1" y="0"/>
            <a:ext cx="8167415"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57166"/>
            <a:ext cx="7239000" cy="6098570"/>
          </a:xfrm>
        </p:spPr>
        <p:txBody>
          <a:bodyPr>
            <a:normAutofit/>
          </a:bodyPr>
          <a:lstStyle/>
          <a:p>
            <a:pPr algn="ctr">
              <a:buNone/>
            </a:pPr>
            <a:endParaRPr lang="ru-RU" dirty="0" smtClean="0"/>
          </a:p>
          <a:p>
            <a:pPr algn="ctr">
              <a:buNone/>
            </a:pPr>
            <a:endParaRPr lang="ru-RU" dirty="0" smtClean="0"/>
          </a:p>
          <a:p>
            <a:pPr algn="ctr">
              <a:buNone/>
            </a:pPr>
            <a:endParaRPr lang="ru-RU" dirty="0" smtClean="0"/>
          </a:p>
          <a:p>
            <a:pPr algn="ctr">
              <a:buNone/>
            </a:pPr>
            <a:endParaRPr lang="ru-RU" dirty="0" smtClean="0"/>
          </a:p>
          <a:p>
            <a:pPr algn="ctr">
              <a:buNone/>
            </a:pPr>
            <a:endParaRPr lang="ru-RU" dirty="0" smtClean="0"/>
          </a:p>
          <a:p>
            <a:pPr algn="ctr">
              <a:buNone/>
            </a:pPr>
            <a:endParaRPr lang="ru-RU" dirty="0" smtClean="0"/>
          </a:p>
          <a:p>
            <a:pPr algn="ctr">
              <a:buNone/>
            </a:pPr>
            <a:endParaRPr lang="ru-RU"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680068"/>
          </a:xfrm>
        </p:spPr>
        <p:txBody>
          <a:bodyPr/>
          <a:lstStyle/>
          <a:p>
            <a:r>
              <a:rPr lang="ru-RU" i="1" dirty="0" smtClean="0"/>
              <a:t>              </a:t>
            </a:r>
            <a:r>
              <a:rPr lang="ru-RU" sz="4000" i="1" dirty="0" smtClean="0"/>
              <a:t>Источники</a:t>
            </a:r>
            <a:endParaRPr lang="ru-RU" i="1" dirty="0"/>
          </a:p>
        </p:txBody>
      </p:sp>
      <p:sp>
        <p:nvSpPr>
          <p:cNvPr id="3" name="Содержимое 2"/>
          <p:cNvSpPr>
            <a:spLocks noGrp="1"/>
          </p:cNvSpPr>
          <p:nvPr>
            <p:ph sz="half" idx="1"/>
          </p:nvPr>
        </p:nvSpPr>
        <p:spPr>
          <a:xfrm>
            <a:off x="457200" y="1428736"/>
            <a:ext cx="7258072" cy="4697427"/>
          </a:xfrm>
        </p:spPr>
        <p:txBody>
          <a:bodyPr>
            <a:normAutofit fontScale="92500" lnSpcReduction="10000"/>
          </a:bodyPr>
          <a:lstStyle/>
          <a:p>
            <a:r>
              <a:rPr lang="en-US" dirty="0" smtClean="0">
                <a:hlinkClick r:id="rId2"/>
              </a:rPr>
              <a:t>http://www.kraushka.ru/poslovici.html</a:t>
            </a:r>
            <a:endParaRPr lang="ru-RU" dirty="0" smtClean="0"/>
          </a:p>
          <a:p>
            <a:r>
              <a:rPr lang="en-US" dirty="0" smtClean="0">
                <a:hlinkClick r:id="rId3"/>
              </a:rPr>
              <a:t>http://ucthat-v-skole.ru/biblioteka/poslovitsy/70-poslovitsy-i-pogovorki-o-khlebe</a:t>
            </a:r>
            <a:endParaRPr lang="ru-RU" dirty="0" smtClean="0">
              <a:hlinkClick r:id="rId3"/>
            </a:endParaRPr>
          </a:p>
          <a:p>
            <a:r>
              <a:rPr lang="en-US" dirty="0" smtClean="0">
                <a:hlinkClick r:id="rId3"/>
              </a:rPr>
              <a:t>http://poslovicy-pogovorki.ru/o_khlebe/</a:t>
            </a:r>
            <a:endParaRPr lang="ru-RU" dirty="0" smtClean="0">
              <a:hlinkClick r:id="rId3"/>
            </a:endParaRPr>
          </a:p>
          <a:p>
            <a:r>
              <a:rPr lang="en-US" dirty="0" smtClean="0">
                <a:hlinkClick r:id="rId3"/>
              </a:rPr>
              <a:t>http://pishi-stihi.ru/pesn-o-hlebe-esenin.html</a:t>
            </a:r>
            <a:endParaRPr lang="ru-RU" dirty="0" smtClean="0"/>
          </a:p>
          <a:p>
            <a:r>
              <a:rPr lang="en-US" dirty="0" smtClean="0">
                <a:hlinkClick r:id="rId4"/>
              </a:rPr>
              <a:t>http://bintoshka.ru/stixi-o-xlebe/</a:t>
            </a:r>
            <a:endParaRPr lang="ru-RU" dirty="0" smtClean="0"/>
          </a:p>
          <a:p>
            <a:r>
              <a:rPr lang="en-US" dirty="0" smtClean="0">
                <a:hlinkClick r:id="rId5"/>
              </a:rPr>
              <a:t>http://1001kartina.su/tag/xleb/</a:t>
            </a:r>
            <a:endParaRPr lang="ru-RU" dirty="0" smtClean="0"/>
          </a:p>
          <a:p>
            <a:r>
              <a:rPr lang="en-US" dirty="0" smtClean="0">
                <a:hlinkClick r:id="rId6"/>
              </a:rPr>
              <a:t>http://www.liveinternet.ru/users/erisena/post355283316/</a:t>
            </a: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900"/>
            <a:ext cx="7239000" cy="785818"/>
          </a:xfrm>
        </p:spPr>
        <p:txBody>
          <a:bodyPr>
            <a:normAutofit/>
          </a:bodyPr>
          <a:lstStyle/>
          <a:p>
            <a:r>
              <a:rPr lang="ru-RU" sz="3200" i="1" dirty="0" smtClean="0"/>
              <a:t>ИСТОРИЯ ВОЗНИКНОВЕНИЯ ХЛЕБА</a:t>
            </a:r>
            <a:endParaRPr lang="ru-RU" sz="3200" i="1" dirty="0"/>
          </a:p>
        </p:txBody>
      </p:sp>
      <p:sp>
        <p:nvSpPr>
          <p:cNvPr id="3" name="Содержимое 2"/>
          <p:cNvSpPr>
            <a:spLocks noGrp="1"/>
          </p:cNvSpPr>
          <p:nvPr>
            <p:ph idx="1"/>
          </p:nvPr>
        </p:nvSpPr>
        <p:spPr>
          <a:xfrm>
            <a:off x="285720" y="857232"/>
            <a:ext cx="7715304" cy="5598504"/>
          </a:xfrm>
          <a:noFill/>
          <a:ln>
            <a:solidFill>
              <a:schemeClr val="accent2">
                <a:lumMod val="60000"/>
                <a:lumOff val="40000"/>
              </a:schemeClr>
            </a:solidFill>
          </a:ln>
        </p:spPr>
        <p:txBody>
          <a:bodyPr>
            <a:normAutofit lnSpcReduction="10000"/>
          </a:bodyPr>
          <a:lstStyle/>
          <a:p>
            <a:pPr>
              <a:buNone/>
            </a:pPr>
            <a:r>
              <a:rPr lang="ru-RU" dirty="0" smtClean="0">
                <a:latin typeface="Georgia" pitchFamily="18" charset="0"/>
              </a:rPr>
              <a:t>Среди великого разнообразия продуктов питания один всегда стоял на Руси особняком – это хлеб. Это не только еда, хлеб – это понятие культовое.</a:t>
            </a:r>
          </a:p>
          <a:p>
            <a:pPr>
              <a:buNone/>
            </a:pPr>
            <a:r>
              <a:rPr lang="ru-RU" dirty="0" smtClean="0">
                <a:solidFill>
                  <a:srgbClr val="0070C0"/>
                </a:solidFill>
                <a:latin typeface="Georgia" pitchFamily="18" charset="0"/>
                <a:hlinkClick r:id="rId2"/>
              </a:rPr>
              <a:t>Хлеб</a:t>
            </a:r>
            <a:r>
              <a:rPr lang="ru-RU" dirty="0" smtClean="0">
                <a:latin typeface="Georgia" pitchFamily="18" charset="0"/>
              </a:rPr>
              <a:t> – один из центральных элементов многих культур, в том числе и славянской. Так или иначе, этот продукт присутствует во всех культурах (в Индии – </a:t>
            </a:r>
            <a:r>
              <a:rPr lang="ru-RU" dirty="0" err="1" smtClean="0">
                <a:latin typeface="Georgia" pitchFamily="18" charset="0"/>
              </a:rPr>
              <a:t>чапати</a:t>
            </a:r>
            <a:r>
              <a:rPr lang="ru-RU" dirty="0" smtClean="0">
                <a:latin typeface="Georgia" pitchFamily="18" charset="0"/>
              </a:rPr>
              <a:t>, в Мексике – </a:t>
            </a:r>
            <a:r>
              <a:rPr lang="ru-RU" dirty="0" err="1" smtClean="0">
                <a:latin typeface="Georgia" pitchFamily="18" charset="0"/>
              </a:rPr>
              <a:t>тортилья</a:t>
            </a:r>
            <a:r>
              <a:rPr lang="ru-RU" dirty="0" smtClean="0">
                <a:latin typeface="Georgia" pitchFamily="18" charset="0"/>
              </a:rPr>
              <a:t>, на территории нынешней Великобритании – овсяная лепёшка и др.) Хлеб символизировал труд, богатство и гостеприимство, с ним отождествляли успех пашенных работ и сытую жизнь в холодные времена года. </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7858180" cy="642918"/>
          </a:xfrm>
        </p:spPr>
        <p:txBody>
          <a:bodyPr>
            <a:noAutofit/>
          </a:bodyPr>
          <a:lstStyle/>
          <a:p>
            <a:pPr lvl="0"/>
            <a:r>
              <a:rPr lang="ru-RU" sz="2800" dirty="0" smtClean="0">
                <a:latin typeface="Arial" pitchFamily="34" charset="0"/>
                <a:cs typeface="Arial" pitchFamily="34" charset="0"/>
              </a:rPr>
              <a:t/>
            </a:r>
            <a:br>
              <a:rPr lang="ru-RU" sz="2800" dirty="0" smtClean="0">
                <a:latin typeface="Arial" pitchFamily="34" charset="0"/>
                <a:cs typeface="Arial" pitchFamily="34" charset="0"/>
              </a:rPr>
            </a:br>
            <a:r>
              <a:rPr lang="ru-RU" sz="3200" i="1" dirty="0" err="1" smtClean="0">
                <a:latin typeface="Arial" pitchFamily="34" charset="0"/>
                <a:cs typeface="Arial" pitchFamily="34" charset="0"/>
              </a:rPr>
              <a:t>ИсТОРИЯ</a:t>
            </a:r>
            <a:r>
              <a:rPr lang="ru-RU" sz="3200" i="1" dirty="0" smtClean="0">
                <a:latin typeface="Arial" pitchFamily="34" charset="0"/>
                <a:cs typeface="Arial" pitchFamily="34" charset="0"/>
              </a:rPr>
              <a:t> ВОЗНИКНОВЕНИЯ ХЛЕБА</a:t>
            </a:r>
            <a:endParaRPr lang="ru-RU" sz="4400" i="1" dirty="0"/>
          </a:p>
        </p:txBody>
      </p:sp>
      <p:sp>
        <p:nvSpPr>
          <p:cNvPr id="3" name="Содержимое 2"/>
          <p:cNvSpPr>
            <a:spLocks noGrp="1"/>
          </p:cNvSpPr>
          <p:nvPr>
            <p:ph idx="1"/>
          </p:nvPr>
        </p:nvSpPr>
        <p:spPr>
          <a:xfrm>
            <a:off x="285720" y="785794"/>
            <a:ext cx="7643866" cy="5669942"/>
          </a:xfrm>
        </p:spPr>
        <p:txBody>
          <a:bodyPr>
            <a:noAutofit/>
          </a:bodyPr>
          <a:lstStyle/>
          <a:p>
            <a:pPr marL="0" lvl="0" indent="0" eaLnBrk="0" fontAlgn="base" hangingPunct="0">
              <a:spcBef>
                <a:spcPct val="0"/>
              </a:spcBef>
              <a:spcAft>
                <a:spcPct val="0"/>
              </a:spcAft>
              <a:buClrTx/>
              <a:buSzTx/>
              <a:buNone/>
            </a:pPr>
            <a:r>
              <a:rPr lang="ru-RU" sz="1800" dirty="0" smtClean="0">
                <a:solidFill>
                  <a:srgbClr val="000000"/>
                </a:solidFill>
                <a:latin typeface="Georgia" pitchFamily="18" charset="0"/>
                <a:ea typeface="Times New Roman" pitchFamily="18" charset="0"/>
                <a:cs typeface="Times New Roman" pitchFamily="18" charset="0"/>
              </a:rPr>
              <a:t>Ученые полагают, что впервые хлеб появился на земле свыше 15 тысяч лет назад. Жизнь наших предков в те далекие времена была нелёгкой. Главной заботой была забота о пропитании. В поисках пищи они-то и обратили внимание на злаковые растения. Долгое время люди употребляли в пищу зерна в сыром виде, затем научились растирать их между камнями, получая </a:t>
            </a:r>
            <a:r>
              <a:rPr lang="ru-RU" sz="1800" dirty="0" err="1" smtClean="0">
                <a:solidFill>
                  <a:srgbClr val="000000"/>
                </a:solidFill>
                <a:latin typeface="Georgia" pitchFamily="18" charset="0"/>
                <a:ea typeface="Times New Roman" pitchFamily="18" charset="0"/>
                <a:cs typeface="Times New Roman" pitchFamily="18" charset="0"/>
              </a:rPr>
              <a:t>крупу,и</a:t>
            </a:r>
            <a:r>
              <a:rPr lang="ru-RU" sz="1800" dirty="0" smtClean="0">
                <a:solidFill>
                  <a:srgbClr val="000000"/>
                </a:solidFill>
                <a:latin typeface="Georgia" pitchFamily="18" charset="0"/>
                <a:ea typeface="Times New Roman" pitchFamily="18" charset="0"/>
                <a:cs typeface="Times New Roman" pitchFamily="18" charset="0"/>
              </a:rPr>
              <a:t> научились варить её. Так появились первые жернова, первая мука, первый хлеб. Первый хлеб имел вид жидкой каши. Случайно человек обнаружил, что если зерна поджарить, то каша получается гораздо вкуснее той, которую он ел из сырых зерен. Это и было вторым открытием хлеба. Однажды во время приготовления зерновой каши часть её вылилась и превратилась в румяную лепешку. Своим приятным запахом, аппетитным видом и вкусом она удивила человека. Тогда-то наши далекие предки из густой зерновой каши стали выпекать пресный хлеб в виде лепешки. Прошло ещё много времени и свершилось ещё одно чудо. Древние египтяне научились готовить хлеб из забродившего теста. Считают, что по недосмотру раба, готовившего тесто, оно подкисло и, чтобы избежать наказания, он все же рискнул испечь лепешки. Получились они пышнее, румянее, вкуснее, чем из пресного теста.</a:t>
            </a:r>
            <a:endParaRPr lang="ru-RU" sz="2800" dirty="0" smtClean="0">
              <a:latin typeface="Georgia" pitchFamily="18" charset="0"/>
              <a:cs typeface="Arial" pitchFamily="34" charset="0"/>
            </a:endParaRPr>
          </a:p>
          <a:p>
            <a:endParaRPr lang="ru-RU"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80068"/>
          </a:xfrm>
        </p:spPr>
        <p:txBody>
          <a:bodyPr/>
          <a:lstStyle/>
          <a:p>
            <a:r>
              <a:rPr lang="ru-RU" i="1" dirty="0" smtClean="0"/>
              <a:t>          Значение хлеба</a:t>
            </a:r>
            <a:endParaRPr lang="ru-RU" i="1" dirty="0"/>
          </a:p>
        </p:txBody>
      </p:sp>
      <p:sp>
        <p:nvSpPr>
          <p:cNvPr id="3" name="Содержимое 2"/>
          <p:cNvSpPr>
            <a:spLocks noGrp="1"/>
          </p:cNvSpPr>
          <p:nvPr>
            <p:ph idx="1"/>
          </p:nvPr>
        </p:nvSpPr>
        <p:spPr>
          <a:xfrm>
            <a:off x="142844" y="1609416"/>
            <a:ext cx="7786742" cy="4846320"/>
          </a:xfrm>
        </p:spPr>
        <p:txBody>
          <a:bodyPr/>
          <a:lstStyle/>
          <a:p>
            <a:pPr>
              <a:buNone/>
            </a:pPr>
            <a:r>
              <a:rPr lang="ru-RU" dirty="0" smtClean="0"/>
              <a:t>       </a:t>
            </a:r>
            <a:r>
              <a:rPr lang="ru-RU" dirty="0" smtClean="0">
                <a:latin typeface="Georgia" pitchFamily="18" charset="0"/>
              </a:rPr>
              <a:t>Хлеб дает нашему организму белки, углеводы, обогащает его магнием, фосфором, калием, что необходимо для работы мозга. Хлеб  содержит витамины. Ученые-медики считают, что взрослый человек должен съедать в сутки 300-500 г хлеба, при тяжелой работе все 700г. Детям, подросткам нужно 150-400г хлеба. Почти половину своей энергии человек берет от хлеба. И ничто в нашей жизни нам не заменит хлеб.</a:t>
            </a:r>
            <a:endParaRPr lang="ru-RU" dirty="0">
              <a:latin typeface="Georg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0" y="357166"/>
            <a:ext cx="7786710" cy="6286544"/>
          </a:xfrm>
        </p:spPr>
        <p:txBody>
          <a:bodyPr>
            <a:normAutofit fontScale="55000" lnSpcReduction="20000"/>
          </a:bodyPr>
          <a:lstStyle/>
          <a:p>
            <a:pPr>
              <a:buNone/>
            </a:pPr>
            <a:r>
              <a:rPr lang="ru-RU" dirty="0" smtClean="0"/>
              <a:t>  </a:t>
            </a:r>
            <a:r>
              <a:rPr lang="ru-RU" sz="3300" dirty="0" smtClean="0"/>
              <a:t>   </a:t>
            </a:r>
            <a:r>
              <a:rPr lang="ru-RU" sz="3800" dirty="0" smtClean="0">
                <a:latin typeface="Georgia" pitchFamily="18" charset="0"/>
              </a:rPr>
              <a:t>Почитание хлеба началось давно. Древние земледельцы были убеждены, что «не пашня родит хлеб, а небо» и называли хлеб «небесный», «божественный». Самым большим грехом на Руси считалось уронить хотя бы одну крошку хлеба, еще большим – растоптать эту крошку ногами. Не из-за скупости подбираются все крошки за столом, а из-за почтительного отношения к бесценному продукту. Хлебом солью всегда встречали гостей дорогих, заезжего гостя. Этим они доказывали свою почтенную покорность. </a:t>
            </a:r>
          </a:p>
          <a:p>
            <a:pPr>
              <a:buNone/>
            </a:pPr>
            <a:r>
              <a:rPr lang="ru-RU" sz="3800" dirty="0" smtClean="0">
                <a:latin typeface="Georgia" pitchFamily="18" charset="0"/>
              </a:rPr>
              <a:t>    Хлеб вносят в дом на новоселье:  «Не красна изба углами, а красна пирогами». Краюху материнского хлеба брали с собой в дорогу « Хлеб в пути не тягость». </a:t>
            </a:r>
          </a:p>
          <a:p>
            <a:pPr>
              <a:buNone/>
            </a:pPr>
            <a:r>
              <a:rPr lang="ru-RU" sz="3800" dirty="0" smtClean="0">
                <a:latin typeface="Georgia" pitchFamily="18" charset="0"/>
              </a:rPr>
              <a:t>    Именем хлеба клянутся: «Чтоб мне хлеба не видать». </a:t>
            </a:r>
          </a:p>
          <a:p>
            <a:pPr>
              <a:buNone/>
            </a:pPr>
            <a:r>
              <a:rPr lang="ru-RU" sz="3800" dirty="0" smtClean="0">
                <a:latin typeface="Georgia" pitchFamily="18" charset="0"/>
              </a:rPr>
              <a:t>    «Хлеб – всему голова», - уверяют трудолюбивые крестьяне, которые всех ближе и вернее могут судить об этом: землю пашут, хлеб сеют, собирают, продают. Из пшеничной муки пекут разные сдобные булки, батоны, калачи, кексы, торты, пирожные и белый хлеб. Чтобы испечь булку хлеба надо потратить много труда, это очень трудоемкая работа</a:t>
            </a:r>
            <a:r>
              <a:rPr lang="ru-RU" sz="3200" dirty="0" smtClean="0">
                <a:latin typeface="Georgia" pitchFamily="18" charset="0"/>
              </a:rPr>
              <a:t>.</a:t>
            </a:r>
            <a:endParaRPr lang="ru-RU" sz="3200" dirty="0">
              <a:latin typeface="Georgia" pitchFamily="18" charset="0"/>
            </a:endParaRPr>
          </a:p>
        </p:txBody>
      </p:sp>
      <p:sp>
        <p:nvSpPr>
          <p:cNvPr id="5" name="Содержимое 4"/>
          <p:cNvSpPr>
            <a:spLocks noGrp="1"/>
          </p:cNvSpPr>
          <p:nvPr>
            <p:ph sz="half" idx="2"/>
          </p:nvPr>
        </p:nvSpPr>
        <p:spPr>
          <a:xfrm>
            <a:off x="7000892" y="1600200"/>
            <a:ext cx="698356" cy="4525963"/>
          </a:xfrm>
        </p:spPr>
        <p:txBody>
          <a:bodyPr/>
          <a:lstStyle/>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0"/>
            <a:ext cx="7056784" cy="3789040"/>
          </a:xfrm>
        </p:spPr>
        <p:txBody>
          <a:bodyPr/>
          <a:lstStyle/>
          <a:p>
            <a:r>
              <a:rPr lang="ru-RU" i="1" dirty="0" smtClean="0"/>
              <a:t>Лексикографическая страница</a:t>
            </a:r>
            <a:endParaRPr lang="ru-RU" dirty="0"/>
          </a:p>
        </p:txBody>
      </p:sp>
      <p:sp>
        <p:nvSpPr>
          <p:cNvPr id="3" name="Подзаголовок 2"/>
          <p:cNvSpPr>
            <a:spLocks noGrp="1"/>
          </p:cNvSpPr>
          <p:nvPr>
            <p:ph type="subTitle" idx="1"/>
          </p:nvPr>
        </p:nvSpPr>
        <p:spPr>
          <a:xfrm>
            <a:off x="2699792" y="2060848"/>
            <a:ext cx="6444208" cy="2580264"/>
          </a:xfrm>
        </p:spPr>
        <p:txBody>
          <a:bodyPr/>
          <a:lstStyle/>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472</TotalTime>
  <Words>2313</Words>
  <Application>Microsoft Office PowerPoint</Application>
  <PresentationFormat>Экран (4:3)</PresentationFormat>
  <Paragraphs>321</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Изящная</vt:lpstr>
      <vt:lpstr>Проект ,,Портрет одного слова’’</vt:lpstr>
      <vt:lpstr> Хлеб - всему голова</vt:lpstr>
      <vt:lpstr>Слайд 3</vt:lpstr>
      <vt:lpstr> Этнографическая страница</vt:lpstr>
      <vt:lpstr>ИСТОРИЯ ВОЗНИКНОВЕНИЯ ХЛЕБА</vt:lpstr>
      <vt:lpstr> ИсТОРИЯ ВОЗНИКНОВЕНИЯ ХЛЕБА</vt:lpstr>
      <vt:lpstr>          Значение хлеба</vt:lpstr>
      <vt:lpstr>Слайд 8</vt:lpstr>
      <vt:lpstr>Лексикографическая страница</vt:lpstr>
      <vt:lpstr>Слайд 10</vt:lpstr>
      <vt:lpstr>Словообразовательная  страница</vt:lpstr>
      <vt:lpstr>Слайд 12</vt:lpstr>
      <vt:lpstr>Этимологическая страница</vt:lpstr>
      <vt:lpstr>ПОЧЕМУ ХЛЕБ СТАЛ НАЗЫВАТЬСЯ «ХЛЕБОМ»</vt:lpstr>
      <vt:lpstr>Развитие значения хлеба</vt:lpstr>
      <vt:lpstr>из истории хлебопечения </vt:lpstr>
      <vt:lpstr>Хлеб в православии</vt:lpstr>
      <vt:lpstr>   Хлеб в язычестве</vt:lpstr>
      <vt:lpstr>Слайд 19</vt:lpstr>
      <vt:lpstr>Фразеологическая страница</vt:lpstr>
      <vt:lpstr>Слайд 21</vt:lpstr>
      <vt:lpstr>Пословицы и поговорки о хлебе</vt:lpstr>
      <vt:lpstr>Слайд 23</vt:lpstr>
      <vt:lpstr>Слайд 24</vt:lpstr>
      <vt:lpstr>Слайд 25</vt:lpstr>
      <vt:lpstr>Слайд 26</vt:lpstr>
      <vt:lpstr>        ЗАГАДКИ О ХЛЕБЕ</vt:lpstr>
      <vt:lpstr>Искусствоведческая страница</vt:lpstr>
      <vt:lpstr>Слайд 29</vt:lpstr>
      <vt:lpstr>Слайд 30</vt:lpstr>
      <vt:lpstr>Слайд 31</vt:lpstr>
      <vt:lpstr>Слайд 32</vt:lpstr>
      <vt:lpstr>Слайд 33</vt:lpstr>
      <vt:lpstr>Слайд 34</vt:lpstr>
      <vt:lpstr>Слайд 35</vt:lpstr>
      <vt:lpstr>   ПЕСНИ и потешки О ХЛЕБЕ</vt:lpstr>
      <vt:lpstr>Слайд 37</vt:lpstr>
      <vt:lpstr>Слайд 38</vt:lpstr>
      <vt:lpstr>Это интересно</vt:lpstr>
      <vt:lpstr>Слайд 40</vt:lpstr>
      <vt:lpstr>              Источники</vt:lpstr>
    </vt:vector>
  </TitlesOfParts>
  <Company>12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,,Портрет одного слова’’</dc:title>
  <dc:creator>1</dc:creator>
  <cp:lastModifiedBy>User</cp:lastModifiedBy>
  <cp:revision>54</cp:revision>
  <dcterms:created xsi:type="dcterms:W3CDTF">2016-02-09T10:56:00Z</dcterms:created>
  <dcterms:modified xsi:type="dcterms:W3CDTF">2018-04-07T21:23:54Z</dcterms:modified>
</cp:coreProperties>
</file>